
<file path=[Content_Types].xml><?xml version="1.0" encoding="utf-8"?>
<Types xmlns="http://schemas.openxmlformats.org/package/2006/content-types">
  <Default Extension="aac" ContentType="audio/aac"/>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81" r:id="rId25"/>
    <p:sldId id="279" r:id="rId26"/>
    <p:sldId id="280"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ushal gawri" initials="kg" lastIdx="1" clrIdx="0">
    <p:extLst>
      <p:ext uri="{19B8F6BF-5375-455C-9EA6-DF929625EA0E}">
        <p15:presenceInfo xmlns:p15="http://schemas.microsoft.com/office/powerpoint/2012/main" userId="8b5eed22a03d712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aac>
</file>

<file path=ppt/media/media10.aac>
</file>

<file path=ppt/media/media11.aac>
</file>

<file path=ppt/media/media12.aac>
</file>

<file path=ppt/media/media13.aac>
</file>

<file path=ppt/media/media14.aac>
</file>

<file path=ppt/media/media15.aac>
</file>

<file path=ppt/media/media16.aac>
</file>

<file path=ppt/media/media17.aac>
</file>

<file path=ppt/media/media18.aac>
</file>

<file path=ppt/media/media19.aac>
</file>

<file path=ppt/media/media2.aac>
</file>

<file path=ppt/media/media20.aac>
</file>

<file path=ppt/media/media21.aac>
</file>

<file path=ppt/media/media22.aac>
</file>

<file path=ppt/media/media3.aac>
</file>

<file path=ppt/media/media4.aac>
</file>

<file path=ppt/media/media5.aac>
</file>

<file path=ppt/media/media6.aac>
</file>

<file path=ppt/media/media7.aac>
</file>

<file path=ppt/media/media8.aac>
</file>

<file path=ppt/media/media9.aac>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195859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dirty="0"/>
              <a:t>Click icon to add picture</a:t>
            </a:r>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3579052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23150608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20484183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3640028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3856889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2811479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3129110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1327104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2257672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2209477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22154427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5D3E13-97D0-4462-9E6B-AC38790B0F6C}" type="datetimeFigureOut">
              <a:rPr lang="en-IN" smtClean="0"/>
              <a:t>09-06-2020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2769881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dirty="0"/>
              <a:t>Click icon to add picture</a:t>
            </a:r>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F15D3E13-97D0-4462-9E6B-AC38790B0F6C}" type="datetimeFigureOut">
              <a:rPr lang="en-IN" smtClean="0"/>
              <a:t>09-06-2020</a:t>
            </a:fld>
            <a:endParaRPr lang="en-IN" dirty="0"/>
          </a:p>
        </p:txBody>
      </p:sp>
      <p:sp>
        <p:nvSpPr>
          <p:cNvPr id="6" name="Footer Placeholder 5"/>
          <p:cNvSpPr>
            <a:spLocks noGrp="1"/>
          </p:cNvSpPr>
          <p:nvPr>
            <p:ph type="ftr" sz="quarter" idx="11"/>
          </p:nvPr>
        </p:nvSpPr>
        <p:spPr>
          <a:xfrm>
            <a:off x="590396" y="6041362"/>
            <a:ext cx="3295413" cy="365125"/>
          </a:xfrm>
        </p:spPr>
        <p:txBody>
          <a:bodyPr/>
          <a:lstStyle/>
          <a:p>
            <a:endParaRPr lang="en-IN" dirty="0"/>
          </a:p>
        </p:txBody>
      </p:sp>
      <p:sp>
        <p:nvSpPr>
          <p:cNvPr id="7" name="Slide Number Placeholder 6"/>
          <p:cNvSpPr>
            <a:spLocks noGrp="1"/>
          </p:cNvSpPr>
          <p:nvPr>
            <p:ph type="sldNum" sz="quarter" idx="12"/>
          </p:nvPr>
        </p:nvSpPr>
        <p:spPr>
          <a:xfrm>
            <a:off x="4862689" y="5915888"/>
            <a:ext cx="1062155" cy="490599"/>
          </a:xfrm>
        </p:spPr>
        <p:txBody>
          <a:bodyPr/>
          <a:lstStyle/>
          <a:p>
            <a:fld id="{2E039505-5C99-420C-AC35-63C13B04381F}" type="slidenum">
              <a:rPr lang="en-IN" smtClean="0"/>
              <a:t>‹#›</a:t>
            </a:fld>
            <a:endParaRPr lang="en-IN" dirty="0"/>
          </a:p>
        </p:txBody>
      </p:sp>
    </p:spTree>
    <p:extLst>
      <p:ext uri="{BB962C8B-B14F-4D97-AF65-F5344CB8AC3E}">
        <p14:creationId xmlns:p14="http://schemas.microsoft.com/office/powerpoint/2010/main" val="3406629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IN"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F15D3E13-97D0-4462-9E6B-AC38790B0F6C}" type="datetimeFigureOut">
              <a:rPr lang="en-IN" smtClean="0"/>
              <a:t>09-06-2020</a:t>
            </a:fld>
            <a:endParaRPr lang="en-IN"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2E039505-5C99-420C-AC35-63C13B04381F}" type="slidenum">
              <a:rPr lang="en-IN" smtClean="0"/>
              <a:t>‹#›</a:t>
            </a:fld>
            <a:endParaRPr lang="en-IN" dirty="0"/>
          </a:p>
        </p:txBody>
      </p:sp>
    </p:spTree>
    <p:extLst>
      <p:ext uri="{BB962C8B-B14F-4D97-AF65-F5344CB8AC3E}">
        <p14:creationId xmlns:p14="http://schemas.microsoft.com/office/powerpoint/2010/main" val="91520261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aac"/><Relationship Id="rId1" Type="http://schemas.microsoft.com/office/2007/relationships/media" Target="../media/media1.aac"/><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aac"/><Relationship Id="rId1" Type="http://schemas.microsoft.com/office/2007/relationships/media" Target="../media/media10.aac"/><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aac"/><Relationship Id="rId1" Type="http://schemas.microsoft.com/office/2007/relationships/media" Target="../media/media11.aac"/><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aac"/><Relationship Id="rId1" Type="http://schemas.microsoft.com/office/2007/relationships/media" Target="../media/media12.aac"/><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aac"/><Relationship Id="rId1" Type="http://schemas.microsoft.com/office/2007/relationships/media" Target="../media/media13.aac"/><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aac"/><Relationship Id="rId1" Type="http://schemas.microsoft.com/office/2007/relationships/media" Target="../media/media14.aac"/><Relationship Id="rId6" Type="http://schemas.openxmlformats.org/officeDocument/2006/relationships/image" Target="../media/image2.png"/><Relationship Id="rId5" Type="http://schemas.openxmlformats.org/officeDocument/2006/relationships/hyperlink" Target="https://en.wikipedia.org/wiki/Training_data" TargetMode="External"/><Relationship Id="rId4" Type="http://schemas.openxmlformats.org/officeDocument/2006/relationships/hyperlink" Target="https://en.wikipedia.org/wiki/Mathematical_model" TargetMode="Externa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aac"/><Relationship Id="rId1" Type="http://schemas.microsoft.com/office/2007/relationships/media" Target="../media/media15.aac"/><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aac"/><Relationship Id="rId1" Type="http://schemas.microsoft.com/office/2007/relationships/media" Target="../media/media16.aac"/><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aac"/><Relationship Id="rId1" Type="http://schemas.microsoft.com/office/2007/relationships/media" Target="../media/media17.aac"/><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aac"/><Relationship Id="rId1" Type="http://schemas.microsoft.com/office/2007/relationships/media" Target="../media/media2.aac"/><Relationship Id="rId5" Type="http://schemas.openxmlformats.org/officeDocument/2006/relationships/image" Target="../media/image2.png"/><Relationship Id="rId4" Type="http://schemas.openxmlformats.org/officeDocument/2006/relationships/hyperlink" Target="https://archive.ics.uci.edu/ml/datasets/Mice+Protein+Expression" TargetMode="Externa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aac"/><Relationship Id="rId1" Type="http://schemas.microsoft.com/office/2007/relationships/media" Target="../media/media18.aac"/><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aac"/><Relationship Id="rId1" Type="http://schemas.microsoft.com/office/2007/relationships/media" Target="../media/media19.aac"/><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aac"/><Relationship Id="rId1" Type="http://schemas.microsoft.com/office/2007/relationships/media" Target="../media/media20.aac"/><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aac"/><Relationship Id="rId1" Type="http://schemas.microsoft.com/office/2007/relationships/media" Target="../media/media21.aac"/><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aac"/><Relationship Id="rId1" Type="http://schemas.microsoft.com/office/2007/relationships/media" Target="../media/media22.aac"/><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aac"/><Relationship Id="rId1" Type="http://schemas.microsoft.com/office/2007/relationships/media" Target="../media/media3.aac"/><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aac"/><Relationship Id="rId1" Type="http://schemas.microsoft.com/office/2007/relationships/media" Target="../media/media4.aac"/><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aac"/><Relationship Id="rId1" Type="http://schemas.microsoft.com/office/2007/relationships/media" Target="../media/media5.aac"/><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aac"/><Relationship Id="rId1" Type="http://schemas.microsoft.com/office/2007/relationships/media" Target="../media/media6.aac"/><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aac"/><Relationship Id="rId1" Type="http://schemas.microsoft.com/office/2007/relationships/media" Target="../media/media7.aac"/><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aac"/><Relationship Id="rId1" Type="http://schemas.microsoft.com/office/2007/relationships/media" Target="../media/media8.aac"/><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aac"/><Relationship Id="rId1" Type="http://schemas.microsoft.com/office/2007/relationships/media" Target="../media/media9.aac"/><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6ADCC-A88D-42F1-A5D1-439BBCD15D52}"/>
              </a:ext>
            </a:extLst>
          </p:cNvPr>
          <p:cNvSpPr>
            <a:spLocks noGrp="1"/>
          </p:cNvSpPr>
          <p:nvPr>
            <p:ph type="ctrTitle"/>
          </p:nvPr>
        </p:nvSpPr>
        <p:spPr/>
        <p:txBody>
          <a:bodyPr/>
          <a:lstStyle/>
          <a:p>
            <a:r>
              <a:rPr lang="en-IN" dirty="0"/>
              <a:t>Mice Protein Expression</a:t>
            </a:r>
          </a:p>
        </p:txBody>
      </p:sp>
      <p:sp>
        <p:nvSpPr>
          <p:cNvPr id="3" name="Subtitle 2">
            <a:extLst>
              <a:ext uri="{FF2B5EF4-FFF2-40B4-BE49-F238E27FC236}">
                <a16:creationId xmlns:a16="http://schemas.microsoft.com/office/drawing/2014/main" id="{552A0AC2-6D7D-40EA-B513-A2F3A3390635}"/>
              </a:ext>
            </a:extLst>
          </p:cNvPr>
          <p:cNvSpPr>
            <a:spLocks noGrp="1"/>
          </p:cNvSpPr>
          <p:nvPr>
            <p:ph type="subTitle" idx="1"/>
          </p:nvPr>
        </p:nvSpPr>
        <p:spPr>
          <a:xfrm>
            <a:off x="8253538" y="5408853"/>
            <a:ext cx="4435767" cy="1577153"/>
          </a:xfrm>
        </p:spPr>
        <p:txBody>
          <a:bodyPr>
            <a:normAutofit/>
          </a:bodyPr>
          <a:lstStyle/>
          <a:p>
            <a:r>
              <a:rPr lang="en-IN" dirty="0">
                <a:latin typeface="Calibri" panose="020F0502020204030204" pitchFamily="34" charset="0"/>
                <a:cs typeface="Calibri" panose="020F0502020204030204" pitchFamily="34" charset="0"/>
              </a:rPr>
              <a:t>Made By-</a:t>
            </a:r>
          </a:p>
          <a:p>
            <a:r>
              <a:rPr lang="en-IN" dirty="0">
                <a:latin typeface="Calibri" panose="020F0502020204030204" pitchFamily="34" charset="0"/>
                <a:cs typeface="Calibri" panose="020F0502020204030204" pitchFamily="34" charset="0"/>
              </a:rPr>
              <a:t>Name 			    - KAUSHAL GAWRI</a:t>
            </a:r>
          </a:p>
          <a:p>
            <a:r>
              <a:rPr lang="en-IN" dirty="0">
                <a:latin typeface="Calibri" panose="020F0502020204030204" pitchFamily="34" charset="0"/>
                <a:cs typeface="Calibri" panose="020F0502020204030204" pitchFamily="34" charset="0"/>
              </a:rPr>
              <a:t>Student Number         - s3777121</a:t>
            </a:r>
          </a:p>
        </p:txBody>
      </p:sp>
      <p:pic>
        <p:nvPicPr>
          <p:cNvPr id="4" name="slide-1-ppt2">
            <a:hlinkClick r:id="" action="ppaction://media"/>
            <a:extLst>
              <a:ext uri="{FF2B5EF4-FFF2-40B4-BE49-F238E27FC236}">
                <a16:creationId xmlns:a16="http://schemas.microsoft.com/office/drawing/2014/main" id="{EE7EFD28-CDC9-4D3E-AB78-B0253F4069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30175" y="0"/>
            <a:ext cx="406400" cy="406400"/>
          </a:xfrm>
          <a:prstGeom prst="rect">
            <a:avLst/>
          </a:prstGeom>
        </p:spPr>
      </p:pic>
    </p:spTree>
    <p:extLst>
      <p:ext uri="{BB962C8B-B14F-4D97-AF65-F5344CB8AC3E}">
        <p14:creationId xmlns:p14="http://schemas.microsoft.com/office/powerpoint/2010/main" val="7184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F7F34-9929-4270-B435-E8E12A2C2740}"/>
              </a:ext>
            </a:extLst>
          </p:cNvPr>
          <p:cNvSpPr>
            <a:spLocks noGrp="1"/>
          </p:cNvSpPr>
          <p:nvPr>
            <p:ph type="title"/>
          </p:nvPr>
        </p:nvSpPr>
        <p:spPr/>
        <p:txBody>
          <a:bodyPr/>
          <a:lstStyle/>
          <a:p>
            <a:r>
              <a:rPr lang="en-IN" dirty="0"/>
              <a:t>DATA EXPLORATION</a:t>
            </a:r>
          </a:p>
        </p:txBody>
      </p:sp>
      <p:sp>
        <p:nvSpPr>
          <p:cNvPr id="3" name="Content Placeholder 2">
            <a:extLst>
              <a:ext uri="{FF2B5EF4-FFF2-40B4-BE49-F238E27FC236}">
                <a16:creationId xmlns:a16="http://schemas.microsoft.com/office/drawing/2014/main" id="{A94C5F09-541D-46D8-97BB-B52615E03498}"/>
              </a:ext>
            </a:extLst>
          </p:cNvPr>
          <p:cNvSpPr>
            <a:spLocks noGrp="1"/>
          </p:cNvSpPr>
          <p:nvPr>
            <p:ph idx="1"/>
          </p:nvPr>
        </p:nvSpPr>
        <p:spPr/>
        <p:style>
          <a:lnRef idx="1">
            <a:schemeClr val="dk1"/>
          </a:lnRef>
          <a:fillRef idx="3">
            <a:schemeClr val="dk1"/>
          </a:fillRef>
          <a:effectRef idx="2">
            <a:schemeClr val="dk1"/>
          </a:effectRef>
          <a:fontRef idx="minor">
            <a:schemeClr val="lt1"/>
          </a:fontRef>
        </p:style>
        <p:txBody>
          <a:bodyPr/>
          <a:lstStyle/>
          <a:p>
            <a:pPr marL="0" indent="0">
              <a:buNone/>
            </a:pPr>
            <a:r>
              <a:rPr lang="en-IN" dirty="0"/>
              <a:t>Conclusion :-</a:t>
            </a:r>
          </a:p>
          <a:p>
            <a:pPr marL="0" indent="0">
              <a:buNone/>
            </a:pPr>
            <a:r>
              <a:rPr lang="en-IN" dirty="0"/>
              <a:t>Most of the plots, including all the histograms, violin plots and box plots suggested that though most of the attributes of different proteins had some sort of symmetric distribution, there were quite a few attributes having some kind of skewness(positive). It was concluded that the proteins which had symmetric distribution as seen in the histograms and the violin plots, such proteins had almost identical values of mean, median and mode whereas there were some proteins having a positively skewed distribution which suggested that the mean of such proteins was greater than its mode. Such descriptive statistics might help us during the model building process and derive a plausible hypothesis while exploring different attributes together</a:t>
            </a:r>
          </a:p>
        </p:txBody>
      </p:sp>
      <p:pic>
        <p:nvPicPr>
          <p:cNvPr id="4" name="slide-10-ppt2">
            <a:hlinkClick r:id="" action="ppaction://media"/>
            <a:extLst>
              <a:ext uri="{FF2B5EF4-FFF2-40B4-BE49-F238E27FC236}">
                <a16:creationId xmlns:a16="http://schemas.microsoft.com/office/drawing/2014/main" id="{CD5539F2-E98C-4B5A-9632-B28E93FFA2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075" y="40788"/>
            <a:ext cx="406400" cy="406400"/>
          </a:xfrm>
          <a:prstGeom prst="rect">
            <a:avLst/>
          </a:prstGeom>
        </p:spPr>
      </p:pic>
    </p:spTree>
    <p:extLst>
      <p:ext uri="{BB962C8B-B14F-4D97-AF65-F5344CB8AC3E}">
        <p14:creationId xmlns:p14="http://schemas.microsoft.com/office/powerpoint/2010/main" val="2114613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5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C2670-2F91-490D-85A7-38DF91CA4364}"/>
              </a:ext>
            </a:extLst>
          </p:cNvPr>
          <p:cNvSpPr>
            <a:spLocks noGrp="1"/>
          </p:cNvSpPr>
          <p:nvPr>
            <p:ph type="title"/>
          </p:nvPr>
        </p:nvSpPr>
        <p:spPr>
          <a:xfrm>
            <a:off x="818712" y="608055"/>
            <a:ext cx="10571998" cy="970450"/>
          </a:xfrm>
        </p:spPr>
        <p:txBody>
          <a:bodyPr/>
          <a:lstStyle/>
          <a:p>
            <a:r>
              <a:rPr lang="en-IN" dirty="0"/>
              <a:t>DATA EXPLORATION</a:t>
            </a:r>
          </a:p>
        </p:txBody>
      </p:sp>
      <p:sp>
        <p:nvSpPr>
          <p:cNvPr id="3" name="Content Placeholder 2">
            <a:extLst>
              <a:ext uri="{FF2B5EF4-FFF2-40B4-BE49-F238E27FC236}">
                <a16:creationId xmlns:a16="http://schemas.microsoft.com/office/drawing/2014/main" id="{5F4C5E99-C228-4DA5-86E4-C4693C649414}"/>
              </a:ext>
            </a:extLst>
          </p:cNvPr>
          <p:cNvSpPr>
            <a:spLocks noGrp="1"/>
          </p:cNvSpPr>
          <p:nvPr>
            <p:ph idx="1"/>
          </p:nvPr>
        </p:nvSpPr>
        <p:spPr>
          <a:xfrm>
            <a:off x="302736" y="2734734"/>
            <a:ext cx="7444264" cy="4018491"/>
          </a:xfrm>
        </p:spPr>
        <p:txBody>
          <a:bodyPr>
            <a:normAutofit fontScale="85000" lnSpcReduction="20000"/>
          </a:bodyPr>
          <a:lstStyle/>
          <a:p>
            <a:pPr marL="0" indent="0">
              <a:buNone/>
            </a:pPr>
            <a:r>
              <a:rPr lang="en-IN" sz="2600" b="1" u="sng" dirty="0">
                <a:solidFill>
                  <a:schemeClr val="accent5">
                    <a:lumMod val="40000"/>
                    <a:lumOff val="60000"/>
                  </a:schemeClr>
                </a:solidFill>
                <a:latin typeface="Calibri Light" panose="020F0302020204030204" pitchFamily="34" charset="0"/>
                <a:cs typeface="Calibri Light" panose="020F0302020204030204" pitchFamily="34" charset="0"/>
              </a:rPr>
              <a:t>Task 2</a:t>
            </a:r>
            <a:r>
              <a:rPr lang="en-IN" sz="2600" dirty="0">
                <a:solidFill>
                  <a:schemeClr val="accent5">
                    <a:lumMod val="40000"/>
                    <a:lumOff val="60000"/>
                  </a:schemeClr>
                </a:solidFill>
                <a:latin typeface="Calibri Light" panose="020F0302020204030204" pitchFamily="34" charset="0"/>
                <a:cs typeface="Calibri Light" panose="020F0302020204030204" pitchFamily="34" charset="0"/>
              </a:rPr>
              <a:t>:  </a:t>
            </a:r>
            <a:r>
              <a:rPr lang="en-IN" sz="2600" b="1" u="sng" dirty="0">
                <a:solidFill>
                  <a:schemeClr val="accent5">
                    <a:lumMod val="40000"/>
                    <a:lumOff val="60000"/>
                  </a:schemeClr>
                </a:solidFill>
                <a:latin typeface="Calibri Light" panose="020F0302020204030204" pitchFamily="34" charset="0"/>
                <a:cs typeface="Calibri Light" panose="020F0302020204030204" pitchFamily="34" charset="0"/>
              </a:rPr>
              <a:t>Exploring Different Pair of Columns with a given plausible hypothesis</a:t>
            </a:r>
          </a:p>
          <a:p>
            <a:pPr marL="0" indent="0">
              <a:buNone/>
            </a:pPr>
            <a:r>
              <a:rPr lang="en-IN" sz="1600" dirty="0"/>
              <a:t>The multivariate exploration included plotting two protein over a histogram to compare the symmetry present in the distribution which ultimately provides me with an insight on how the difference in some of the statistical values like the mean varies, with my null hypothesis being:-</a:t>
            </a:r>
          </a:p>
          <a:p>
            <a:r>
              <a:rPr lang="en-IN" sz="1600" dirty="0"/>
              <a:t>First Null Hypothesis, H0A – There is no statistically significant difference between the means of different protein for the trisomic mice who are fortified to learn(CS) and who ain’t fortified to learn(SC) and are injected with Memantine</a:t>
            </a:r>
          </a:p>
          <a:p>
            <a:r>
              <a:rPr lang="en-IN" sz="1600" dirty="0"/>
              <a:t>Second Null Hypothesis, H0B – It is expected that it is possible to divide the trisomy mice from the control mice.</a:t>
            </a:r>
          </a:p>
          <a:p>
            <a:pPr marL="0" indent="0">
              <a:buNone/>
            </a:pPr>
            <a:r>
              <a:rPr lang="en-IN" sz="1600" dirty="0"/>
              <a:t>To study my hypothesis in more detail I first plotted multiple histograms for two different proteins on a single graph to compare the symmetry of two different proteins which will further help me in comparing the means for the same. Given, the proteins either had a normal distribution or positively skewed, it is a tedious task to first divide the proteins into two categories and then compare the normal distribution with positively skewed(Impossible to compare normal-normal or skewed-skewed). </a:t>
            </a:r>
          </a:p>
          <a:p>
            <a:pPr marL="0" indent="0">
              <a:buNone/>
            </a:pPr>
            <a:endParaRPr lang="en-IN" sz="1600" dirty="0"/>
          </a:p>
          <a:p>
            <a:pPr marL="0" indent="0">
              <a:buNone/>
            </a:pPr>
            <a:endParaRPr lang="en-IN" sz="1600" b="1" u="sng" dirty="0">
              <a:solidFill>
                <a:schemeClr val="accent5">
                  <a:lumMod val="40000"/>
                  <a:lumOff val="60000"/>
                </a:schemeClr>
              </a:solidFill>
              <a:latin typeface="Calibri Light" panose="020F0302020204030204" pitchFamily="34" charset="0"/>
              <a:cs typeface="Calibri Light" panose="020F0302020204030204" pitchFamily="34" charset="0"/>
            </a:endParaRPr>
          </a:p>
          <a:p>
            <a:endParaRPr lang="en-IN" sz="1600" dirty="0"/>
          </a:p>
        </p:txBody>
      </p:sp>
      <p:pic>
        <p:nvPicPr>
          <p:cNvPr id="4" name="Picture 3">
            <a:extLst>
              <a:ext uri="{FF2B5EF4-FFF2-40B4-BE49-F238E27FC236}">
                <a16:creationId xmlns:a16="http://schemas.microsoft.com/office/drawing/2014/main" id="{6F23C023-CD5D-462A-BE0C-CB624A3C0E1C}"/>
              </a:ext>
            </a:extLst>
          </p:cNvPr>
          <p:cNvPicPr>
            <a:picLocks noChangeAspect="1"/>
          </p:cNvPicPr>
          <p:nvPr/>
        </p:nvPicPr>
        <p:blipFill>
          <a:blip r:embed="rId4"/>
          <a:stretch>
            <a:fillRect/>
          </a:stretch>
        </p:blipFill>
        <p:spPr>
          <a:xfrm>
            <a:off x="8270732" y="2020571"/>
            <a:ext cx="3618532" cy="2265680"/>
          </a:xfrm>
          <a:prstGeom prst="rect">
            <a:avLst/>
          </a:prstGeom>
        </p:spPr>
      </p:pic>
      <p:pic>
        <p:nvPicPr>
          <p:cNvPr id="5" name="Picture 4">
            <a:extLst>
              <a:ext uri="{FF2B5EF4-FFF2-40B4-BE49-F238E27FC236}">
                <a16:creationId xmlns:a16="http://schemas.microsoft.com/office/drawing/2014/main" id="{523E1792-BA9D-41DE-A622-30B55990C8A6}"/>
              </a:ext>
            </a:extLst>
          </p:cNvPr>
          <p:cNvPicPr/>
          <p:nvPr/>
        </p:nvPicPr>
        <p:blipFill>
          <a:blip r:embed="rId5"/>
          <a:stretch>
            <a:fillRect/>
          </a:stretch>
        </p:blipFill>
        <p:spPr>
          <a:xfrm>
            <a:off x="8270733" y="4599305"/>
            <a:ext cx="3618532" cy="2030095"/>
          </a:xfrm>
          <a:prstGeom prst="rect">
            <a:avLst/>
          </a:prstGeom>
        </p:spPr>
      </p:pic>
      <p:sp>
        <p:nvSpPr>
          <p:cNvPr id="6" name="TextBox 5">
            <a:extLst>
              <a:ext uri="{FF2B5EF4-FFF2-40B4-BE49-F238E27FC236}">
                <a16:creationId xmlns:a16="http://schemas.microsoft.com/office/drawing/2014/main" id="{8F69ABC6-87B6-44BF-9819-5B5A83B18A70}"/>
              </a:ext>
            </a:extLst>
          </p:cNvPr>
          <p:cNvSpPr txBox="1"/>
          <p:nvPr/>
        </p:nvSpPr>
        <p:spPr>
          <a:xfrm>
            <a:off x="8270731" y="4276139"/>
            <a:ext cx="3618531" cy="261610"/>
          </a:xfrm>
          <a:prstGeom prst="rect">
            <a:avLst/>
          </a:prstGeom>
          <a:noFill/>
        </p:spPr>
        <p:txBody>
          <a:bodyPr wrap="square" rtlCol="0">
            <a:spAutoFit/>
          </a:bodyPr>
          <a:lstStyle/>
          <a:p>
            <a:r>
              <a:rPr lang="en-IN" sz="1100" dirty="0"/>
              <a:t>Figure 1 -  Distribution of AKT_N and BRAF_N</a:t>
            </a:r>
          </a:p>
        </p:txBody>
      </p:sp>
      <p:sp>
        <p:nvSpPr>
          <p:cNvPr id="7" name="Rectangle 6">
            <a:extLst>
              <a:ext uri="{FF2B5EF4-FFF2-40B4-BE49-F238E27FC236}">
                <a16:creationId xmlns:a16="http://schemas.microsoft.com/office/drawing/2014/main" id="{BFB4E14A-5ADC-44B7-BA8F-F571FB4E3966}"/>
              </a:ext>
            </a:extLst>
          </p:cNvPr>
          <p:cNvSpPr/>
          <p:nvPr/>
        </p:nvSpPr>
        <p:spPr>
          <a:xfrm>
            <a:off x="8270731" y="6604084"/>
            <a:ext cx="3215945" cy="253916"/>
          </a:xfrm>
          <a:prstGeom prst="rect">
            <a:avLst/>
          </a:prstGeom>
        </p:spPr>
        <p:txBody>
          <a:bodyPr wrap="none">
            <a:spAutoFit/>
          </a:bodyPr>
          <a:lstStyle/>
          <a:p>
            <a:r>
              <a:rPr lang="en-IN" sz="1050" dirty="0"/>
              <a:t>Figure 2 -  Boxplot of DYRK1A_N group by Class</a:t>
            </a:r>
          </a:p>
        </p:txBody>
      </p:sp>
      <p:pic>
        <p:nvPicPr>
          <p:cNvPr id="8" name="slide11-ppt2">
            <a:hlinkClick r:id="" action="ppaction://media"/>
            <a:extLst>
              <a:ext uri="{FF2B5EF4-FFF2-40B4-BE49-F238E27FC236}">
                <a16:creationId xmlns:a16="http://schemas.microsoft.com/office/drawing/2014/main" id="{3DD6BF23-6630-4A8C-9855-0D057B82E0F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9536" y="104775"/>
            <a:ext cx="406400" cy="406400"/>
          </a:xfrm>
          <a:prstGeom prst="rect">
            <a:avLst/>
          </a:prstGeom>
        </p:spPr>
      </p:pic>
    </p:spTree>
    <p:extLst>
      <p:ext uri="{BB962C8B-B14F-4D97-AF65-F5344CB8AC3E}">
        <p14:creationId xmlns:p14="http://schemas.microsoft.com/office/powerpoint/2010/main" val="4204703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8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72426-5E01-48D2-9A99-FEAEEB22BC89}"/>
              </a:ext>
            </a:extLst>
          </p:cNvPr>
          <p:cNvSpPr>
            <a:spLocks noGrp="1"/>
          </p:cNvSpPr>
          <p:nvPr>
            <p:ph type="title"/>
          </p:nvPr>
        </p:nvSpPr>
        <p:spPr/>
        <p:txBody>
          <a:bodyPr/>
          <a:lstStyle/>
          <a:p>
            <a:r>
              <a:rPr lang="en-IN" dirty="0"/>
              <a:t>DATA EXPLORATION</a:t>
            </a:r>
          </a:p>
        </p:txBody>
      </p:sp>
      <p:sp>
        <p:nvSpPr>
          <p:cNvPr id="3" name="Content Placeholder 2">
            <a:extLst>
              <a:ext uri="{FF2B5EF4-FFF2-40B4-BE49-F238E27FC236}">
                <a16:creationId xmlns:a16="http://schemas.microsoft.com/office/drawing/2014/main" id="{FB893860-AFC3-4505-A884-F7C9A9454B88}"/>
              </a:ext>
            </a:extLst>
          </p:cNvPr>
          <p:cNvSpPr>
            <a:spLocks noGrp="1"/>
          </p:cNvSpPr>
          <p:nvPr>
            <p:ph idx="1"/>
          </p:nvPr>
        </p:nvSpPr>
        <p:spPr>
          <a:xfrm>
            <a:off x="598579" y="2366220"/>
            <a:ext cx="6733555" cy="3916046"/>
          </a:xfrm>
        </p:spPr>
        <p:txBody>
          <a:bodyPr>
            <a:normAutofit fontScale="92500" lnSpcReduction="20000"/>
          </a:bodyPr>
          <a:lstStyle/>
          <a:p>
            <a:pPr marL="0" indent="0">
              <a:buNone/>
            </a:pPr>
            <a:r>
              <a:rPr lang="en-IN" dirty="0"/>
              <a:t>Exploring different columns together was achieved with the help of matplotlib library. Basically, initially some histograms were made for adjacent attributes, given the skewness or symmetry was not pre determined, it ended up being a tedious task, as then I would have first separated the skewed and symmetric distributions and then explore them together.</a:t>
            </a:r>
          </a:p>
          <a:p>
            <a:pPr marL="0" indent="0">
              <a:buNone/>
            </a:pPr>
            <a:r>
              <a:rPr lang="en-IN" dirty="0"/>
              <a:t>To overcome it, and to analyse the null hypothesis, I further wanted to compare the mean values of different trisomic mice depending on if they are forced to learn or not, I plotted the data for a particular protein grouped by different classes(8 in total) on a box plots.</a:t>
            </a:r>
          </a:p>
          <a:p>
            <a:pPr marL="0" indent="0">
              <a:buNone/>
            </a:pPr>
            <a:r>
              <a:rPr lang="en-IN" dirty="0"/>
              <a:t>Some box plots were plotted for different proteins grouped by the classes which helped me in detecting any outliers present and getting an insight on some statistical values like the mean of such proteins divided by the classes. This will come handy to analyse my null hypothesis in a better way.</a:t>
            </a:r>
          </a:p>
        </p:txBody>
      </p:sp>
      <p:pic>
        <p:nvPicPr>
          <p:cNvPr id="4" name="Picture 3">
            <a:extLst>
              <a:ext uri="{FF2B5EF4-FFF2-40B4-BE49-F238E27FC236}">
                <a16:creationId xmlns:a16="http://schemas.microsoft.com/office/drawing/2014/main" id="{B8B0F35B-84A1-4968-9F5B-0C1A5A56FDC8}"/>
              </a:ext>
            </a:extLst>
          </p:cNvPr>
          <p:cNvPicPr/>
          <p:nvPr/>
        </p:nvPicPr>
        <p:blipFill>
          <a:blip r:embed="rId4"/>
          <a:stretch>
            <a:fillRect/>
          </a:stretch>
        </p:blipFill>
        <p:spPr>
          <a:xfrm>
            <a:off x="7562850" y="2144395"/>
            <a:ext cx="4514851" cy="1918970"/>
          </a:xfrm>
          <a:prstGeom prst="rect">
            <a:avLst/>
          </a:prstGeom>
        </p:spPr>
      </p:pic>
      <p:pic>
        <p:nvPicPr>
          <p:cNvPr id="5" name="Picture 4">
            <a:extLst>
              <a:ext uri="{FF2B5EF4-FFF2-40B4-BE49-F238E27FC236}">
                <a16:creationId xmlns:a16="http://schemas.microsoft.com/office/drawing/2014/main" id="{9B35FEF2-E557-4E41-BB9F-86E2765EEDBA}"/>
              </a:ext>
            </a:extLst>
          </p:cNvPr>
          <p:cNvPicPr/>
          <p:nvPr/>
        </p:nvPicPr>
        <p:blipFill>
          <a:blip r:embed="rId5"/>
          <a:stretch>
            <a:fillRect/>
          </a:stretch>
        </p:blipFill>
        <p:spPr>
          <a:xfrm>
            <a:off x="7562850" y="4599156"/>
            <a:ext cx="4514851" cy="1918970"/>
          </a:xfrm>
          <a:prstGeom prst="rect">
            <a:avLst/>
          </a:prstGeom>
        </p:spPr>
      </p:pic>
      <p:sp>
        <p:nvSpPr>
          <p:cNvPr id="6" name="Rectangle 5">
            <a:extLst>
              <a:ext uri="{FF2B5EF4-FFF2-40B4-BE49-F238E27FC236}">
                <a16:creationId xmlns:a16="http://schemas.microsoft.com/office/drawing/2014/main" id="{796B5466-D230-4D5F-8D5D-5D2ADA85C367}"/>
              </a:ext>
            </a:extLst>
          </p:cNvPr>
          <p:cNvSpPr/>
          <p:nvPr/>
        </p:nvSpPr>
        <p:spPr>
          <a:xfrm>
            <a:off x="7484979" y="4097202"/>
            <a:ext cx="3187091" cy="253916"/>
          </a:xfrm>
          <a:prstGeom prst="rect">
            <a:avLst/>
          </a:prstGeom>
        </p:spPr>
        <p:txBody>
          <a:bodyPr wrap="none">
            <a:spAutoFit/>
          </a:bodyPr>
          <a:lstStyle/>
          <a:p>
            <a:r>
              <a:rPr lang="en-IN" sz="1050" dirty="0"/>
              <a:t>Figure 3 -  Boxplot of ITSN1_N grouped by class</a:t>
            </a:r>
          </a:p>
        </p:txBody>
      </p:sp>
      <p:sp>
        <p:nvSpPr>
          <p:cNvPr id="7" name="Rectangle 6">
            <a:extLst>
              <a:ext uri="{FF2B5EF4-FFF2-40B4-BE49-F238E27FC236}">
                <a16:creationId xmlns:a16="http://schemas.microsoft.com/office/drawing/2014/main" id="{B361EEC7-9E46-4211-B4DC-D402A13CF162}"/>
              </a:ext>
            </a:extLst>
          </p:cNvPr>
          <p:cNvSpPr/>
          <p:nvPr/>
        </p:nvSpPr>
        <p:spPr>
          <a:xfrm>
            <a:off x="7486583" y="6598121"/>
            <a:ext cx="3185487" cy="253916"/>
          </a:xfrm>
          <a:prstGeom prst="rect">
            <a:avLst/>
          </a:prstGeom>
        </p:spPr>
        <p:txBody>
          <a:bodyPr wrap="none">
            <a:spAutoFit/>
          </a:bodyPr>
          <a:lstStyle/>
          <a:p>
            <a:r>
              <a:rPr lang="en-IN" sz="1050" dirty="0"/>
              <a:t>Figure 4 -  Boxplot of pAKT_N grouped by class</a:t>
            </a:r>
          </a:p>
        </p:txBody>
      </p:sp>
      <p:pic>
        <p:nvPicPr>
          <p:cNvPr id="8" name="slide12-ppt2">
            <a:hlinkClick r:id="" action="ppaction://media"/>
            <a:extLst>
              <a:ext uri="{FF2B5EF4-FFF2-40B4-BE49-F238E27FC236}">
                <a16:creationId xmlns:a16="http://schemas.microsoft.com/office/drawing/2014/main" id="{AB996EFF-7A2E-40EF-979E-021E3E10A84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3025" y="40788"/>
            <a:ext cx="406400" cy="406400"/>
          </a:xfrm>
          <a:prstGeom prst="rect">
            <a:avLst/>
          </a:prstGeom>
        </p:spPr>
      </p:pic>
    </p:spTree>
    <p:extLst>
      <p:ext uri="{BB962C8B-B14F-4D97-AF65-F5344CB8AC3E}">
        <p14:creationId xmlns:p14="http://schemas.microsoft.com/office/powerpoint/2010/main" val="152936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0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37BE-9ADD-487D-BEB7-9BAE9302D327}"/>
              </a:ext>
            </a:extLst>
          </p:cNvPr>
          <p:cNvSpPr>
            <a:spLocks noGrp="1"/>
          </p:cNvSpPr>
          <p:nvPr>
            <p:ph type="title"/>
          </p:nvPr>
        </p:nvSpPr>
        <p:spPr/>
        <p:txBody>
          <a:bodyPr/>
          <a:lstStyle/>
          <a:p>
            <a:r>
              <a:rPr lang="en-IN" dirty="0"/>
              <a:t>DATA EXPLORATION</a:t>
            </a:r>
          </a:p>
        </p:txBody>
      </p:sp>
      <p:sp>
        <p:nvSpPr>
          <p:cNvPr id="3" name="Content Placeholder 2">
            <a:extLst>
              <a:ext uri="{FF2B5EF4-FFF2-40B4-BE49-F238E27FC236}">
                <a16:creationId xmlns:a16="http://schemas.microsoft.com/office/drawing/2014/main" id="{12CF34A5-3320-4A93-8461-4F91D79C9A38}"/>
              </a:ext>
            </a:extLst>
          </p:cNvPr>
          <p:cNvSpPr>
            <a:spLocks noGrp="1"/>
          </p:cNvSpPr>
          <p:nvPr>
            <p:ph idx="1"/>
          </p:nvPr>
        </p:nvSpPr>
        <p:spPr>
          <a:xfrm>
            <a:off x="818712" y="2222287"/>
            <a:ext cx="5912288" cy="4424046"/>
          </a:xfrm>
        </p:spPr>
        <p:txBody>
          <a:bodyPr/>
          <a:lstStyle/>
          <a:p>
            <a:pPr marL="0" indent="0">
              <a:buNone/>
            </a:pPr>
            <a:r>
              <a:rPr lang="en-IN" dirty="0"/>
              <a:t>From the plots provided, we can see in the boxplot the different means of a particular protein. We can see that there is a significant difference between the mean of some of the proteins for the trisomic mice depending on if they are simulated to learn or not. This further state that trisomic mice learn a lot better with the presence of some proteins like DYRK1A_N, whereas presence of proteins like pCAMKII_N doesn’t help in letting the mice learn. Based on this, we can say that the p-value must be less than 0.05 due to which I can conclude that I reject my first null hypothesis of there being no significant difference between the mean values of such mice. </a:t>
            </a:r>
          </a:p>
          <a:p>
            <a:pPr marL="0" indent="0">
              <a:buNone/>
            </a:pPr>
            <a:endParaRPr lang="en-IN" dirty="0"/>
          </a:p>
        </p:txBody>
      </p:sp>
      <p:pic>
        <p:nvPicPr>
          <p:cNvPr id="4" name="Picture 3">
            <a:extLst>
              <a:ext uri="{FF2B5EF4-FFF2-40B4-BE49-F238E27FC236}">
                <a16:creationId xmlns:a16="http://schemas.microsoft.com/office/drawing/2014/main" id="{47C6A817-E17C-4872-8B03-9BFAB33D624D}"/>
              </a:ext>
            </a:extLst>
          </p:cNvPr>
          <p:cNvPicPr/>
          <p:nvPr/>
        </p:nvPicPr>
        <p:blipFill>
          <a:blip r:embed="rId2"/>
          <a:stretch>
            <a:fillRect/>
          </a:stretch>
        </p:blipFill>
        <p:spPr>
          <a:xfrm>
            <a:off x="6985001" y="2368232"/>
            <a:ext cx="5046133" cy="2838768"/>
          </a:xfrm>
          <a:prstGeom prst="rect">
            <a:avLst/>
          </a:prstGeom>
        </p:spPr>
      </p:pic>
      <p:sp>
        <p:nvSpPr>
          <p:cNvPr id="5" name="Rectangle 4">
            <a:extLst>
              <a:ext uri="{FF2B5EF4-FFF2-40B4-BE49-F238E27FC236}">
                <a16:creationId xmlns:a16="http://schemas.microsoft.com/office/drawing/2014/main" id="{91B499BB-81AA-4A32-8B6D-3D9B0C6D2882}"/>
              </a:ext>
            </a:extLst>
          </p:cNvPr>
          <p:cNvSpPr/>
          <p:nvPr/>
        </p:nvSpPr>
        <p:spPr>
          <a:xfrm>
            <a:off x="6887333" y="5325017"/>
            <a:ext cx="3510898" cy="253916"/>
          </a:xfrm>
          <a:prstGeom prst="rect">
            <a:avLst/>
          </a:prstGeom>
        </p:spPr>
        <p:txBody>
          <a:bodyPr wrap="none">
            <a:spAutoFit/>
          </a:bodyPr>
          <a:lstStyle/>
          <a:p>
            <a:r>
              <a:rPr lang="en-IN" sz="1050" dirty="0"/>
              <a:t>Figure 5 -  Boxplot of pCAMK11_N grouped by class</a:t>
            </a:r>
          </a:p>
        </p:txBody>
      </p:sp>
    </p:spTree>
    <p:extLst>
      <p:ext uri="{BB962C8B-B14F-4D97-AF65-F5344CB8AC3E}">
        <p14:creationId xmlns:p14="http://schemas.microsoft.com/office/powerpoint/2010/main" val="36994872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AA94B-7E30-4D87-A935-D6A5FF8F86A5}"/>
              </a:ext>
            </a:extLst>
          </p:cNvPr>
          <p:cNvSpPr>
            <a:spLocks noGrp="1"/>
          </p:cNvSpPr>
          <p:nvPr>
            <p:ph type="title"/>
          </p:nvPr>
        </p:nvSpPr>
        <p:spPr/>
        <p:txBody>
          <a:bodyPr/>
          <a:lstStyle/>
          <a:p>
            <a:r>
              <a:rPr lang="en-IN" dirty="0"/>
              <a:t>DATA EXPLORATION</a:t>
            </a:r>
          </a:p>
        </p:txBody>
      </p:sp>
      <p:sp>
        <p:nvSpPr>
          <p:cNvPr id="3" name="Content Placeholder 2">
            <a:extLst>
              <a:ext uri="{FF2B5EF4-FFF2-40B4-BE49-F238E27FC236}">
                <a16:creationId xmlns:a16="http://schemas.microsoft.com/office/drawing/2014/main" id="{FED14C7F-5F48-4900-B763-BF54DA3475C9}"/>
              </a:ext>
            </a:extLst>
          </p:cNvPr>
          <p:cNvSpPr>
            <a:spLocks noGrp="1"/>
          </p:cNvSpPr>
          <p:nvPr>
            <p:ph idx="1"/>
          </p:nvPr>
        </p:nvSpPr>
        <p:spPr>
          <a:xfrm>
            <a:off x="818712" y="2222287"/>
            <a:ext cx="6315513" cy="4492838"/>
          </a:xfrm>
        </p:spPr>
        <p:txBody>
          <a:bodyPr/>
          <a:lstStyle/>
          <a:p>
            <a:pPr marL="0" indent="0">
              <a:buNone/>
            </a:pPr>
            <a:r>
              <a:rPr lang="en-IN" dirty="0"/>
              <a:t>From the figure shown, we can see that there is a huge difference between the mean values for different classes for trisomic and control mice, and hence we can conclude that it is feasible to divide the mice based on if they are trisomic and control mice. Presence of such proteins like SOD1_N, helps in differentiating the two Genotypes of mice and  as, we conclude our second null hypothesis to be true, I declare that I fail to reject my null hypothesis, given the p values calculated would obviously be less than 0.05, which is enough to conclude that I fail to reject my null hypothesis two. </a:t>
            </a:r>
          </a:p>
          <a:p>
            <a:endParaRPr lang="en-IN" dirty="0"/>
          </a:p>
        </p:txBody>
      </p:sp>
      <p:pic>
        <p:nvPicPr>
          <p:cNvPr id="4" name="Picture 3">
            <a:extLst>
              <a:ext uri="{FF2B5EF4-FFF2-40B4-BE49-F238E27FC236}">
                <a16:creationId xmlns:a16="http://schemas.microsoft.com/office/drawing/2014/main" id="{9371FC80-2EC6-4681-A3BF-F1042ACA4E41}"/>
              </a:ext>
            </a:extLst>
          </p:cNvPr>
          <p:cNvPicPr/>
          <p:nvPr/>
        </p:nvPicPr>
        <p:blipFill>
          <a:blip r:embed="rId2"/>
          <a:stretch>
            <a:fillRect/>
          </a:stretch>
        </p:blipFill>
        <p:spPr>
          <a:xfrm>
            <a:off x="7305675" y="2701290"/>
            <a:ext cx="4776470" cy="2708910"/>
          </a:xfrm>
          <a:prstGeom prst="rect">
            <a:avLst/>
          </a:prstGeom>
        </p:spPr>
      </p:pic>
      <p:sp>
        <p:nvSpPr>
          <p:cNvPr id="5" name="Rectangle 4">
            <a:extLst>
              <a:ext uri="{FF2B5EF4-FFF2-40B4-BE49-F238E27FC236}">
                <a16:creationId xmlns:a16="http://schemas.microsoft.com/office/drawing/2014/main" id="{241A4A60-F5CC-4E02-87E6-7E1EC3FB2D0F}"/>
              </a:ext>
            </a:extLst>
          </p:cNvPr>
          <p:cNvSpPr/>
          <p:nvPr/>
        </p:nvSpPr>
        <p:spPr>
          <a:xfrm>
            <a:off x="7225419" y="5558909"/>
            <a:ext cx="3217547" cy="253916"/>
          </a:xfrm>
          <a:prstGeom prst="rect">
            <a:avLst/>
          </a:prstGeom>
        </p:spPr>
        <p:txBody>
          <a:bodyPr wrap="none">
            <a:spAutoFit/>
          </a:bodyPr>
          <a:lstStyle/>
          <a:p>
            <a:r>
              <a:rPr lang="en-IN" sz="1050" dirty="0"/>
              <a:t>Figure 5 -  Boxplot of SOD1_N grouped by class</a:t>
            </a:r>
          </a:p>
        </p:txBody>
      </p:sp>
    </p:spTree>
    <p:extLst>
      <p:ext uri="{BB962C8B-B14F-4D97-AF65-F5344CB8AC3E}">
        <p14:creationId xmlns:p14="http://schemas.microsoft.com/office/powerpoint/2010/main" val="13663698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201A3-9B52-4CF9-BB05-C74C3B31BD28}"/>
              </a:ext>
            </a:extLst>
          </p:cNvPr>
          <p:cNvSpPr>
            <a:spLocks noGrp="1"/>
          </p:cNvSpPr>
          <p:nvPr>
            <p:ph type="title"/>
          </p:nvPr>
        </p:nvSpPr>
        <p:spPr/>
        <p:txBody>
          <a:bodyPr/>
          <a:lstStyle/>
          <a:p>
            <a:r>
              <a:rPr lang="en-IN" dirty="0"/>
              <a:t>DATA EXPLORATION</a:t>
            </a:r>
          </a:p>
        </p:txBody>
      </p:sp>
      <p:sp>
        <p:nvSpPr>
          <p:cNvPr id="3" name="Content Placeholder 2">
            <a:extLst>
              <a:ext uri="{FF2B5EF4-FFF2-40B4-BE49-F238E27FC236}">
                <a16:creationId xmlns:a16="http://schemas.microsoft.com/office/drawing/2014/main" id="{315158C8-066F-4669-A7E5-ECD34838D86B}"/>
              </a:ext>
            </a:extLst>
          </p:cNvPr>
          <p:cNvSpPr>
            <a:spLocks noGrp="1"/>
          </p:cNvSpPr>
          <p:nvPr>
            <p:ph idx="1"/>
          </p:nvPr>
        </p:nvSpPr>
        <p:spPr>
          <a:xfrm>
            <a:off x="742512" y="2774301"/>
            <a:ext cx="10554574" cy="3636511"/>
          </a:xfrm>
        </p:spPr>
        <p:style>
          <a:lnRef idx="1">
            <a:schemeClr val="dk1"/>
          </a:lnRef>
          <a:fillRef idx="3">
            <a:schemeClr val="dk1"/>
          </a:fillRef>
          <a:effectRef idx="2">
            <a:schemeClr val="dk1"/>
          </a:effectRef>
          <a:fontRef idx="minor">
            <a:schemeClr val="lt1"/>
          </a:fontRef>
        </p:style>
        <p:txBody>
          <a:bodyPr/>
          <a:lstStyle/>
          <a:p>
            <a:pPr marL="0" indent="0">
              <a:buNone/>
            </a:pPr>
            <a:r>
              <a:rPr lang="en-IN" dirty="0"/>
              <a:t>Hence, from the facts stated earlier and the graphs plotted, we can say that the p-value for some test cases would be less than 0.05 for the first null hypothesis, stating that there is no statistically significant difference between the means of different protein for the trisomic mice who are fortified to learn(CS) and who aren’t fortified to learn(SC) and are injected with Memantine. Hence, I reject my first null hypothesis, and can conclude that there is some significant difference between the mean values of some proteins for the trisomic mice who are fortified to learn(CS) and who are not fortified to learn(SC).</a:t>
            </a:r>
          </a:p>
          <a:p>
            <a:pPr marL="0" indent="0">
              <a:buNone/>
            </a:pPr>
            <a:r>
              <a:rPr lang="en-IN" dirty="0"/>
              <a:t>Also, from the above hypothesis, I can extend my conclusion and state that I fail to reject my second null hypothesis and conclude that it is expected that it is possible to divide the trisomy mice from the control mice.</a:t>
            </a:r>
          </a:p>
          <a:p>
            <a:pPr marL="0" indent="0">
              <a:buNone/>
            </a:pPr>
            <a:endParaRPr lang="en-IN" dirty="0"/>
          </a:p>
        </p:txBody>
      </p:sp>
      <p:sp>
        <p:nvSpPr>
          <p:cNvPr id="4" name="Rectangle 3">
            <a:extLst>
              <a:ext uri="{FF2B5EF4-FFF2-40B4-BE49-F238E27FC236}">
                <a16:creationId xmlns:a16="http://schemas.microsoft.com/office/drawing/2014/main" id="{0AA36DC6-9B84-4D78-96D8-DC1F41CA9214}"/>
              </a:ext>
            </a:extLst>
          </p:cNvPr>
          <p:cNvSpPr/>
          <p:nvPr/>
        </p:nvSpPr>
        <p:spPr>
          <a:xfrm>
            <a:off x="667913" y="2251081"/>
            <a:ext cx="2481770" cy="523220"/>
          </a:xfrm>
          <a:prstGeom prst="rect">
            <a:avLst/>
          </a:prstGeom>
          <a:noFill/>
        </p:spPr>
        <p:txBody>
          <a:bodyPr wrap="none" lIns="91440" tIns="45720" rIns="91440" bIns="45720">
            <a:spAutoFit/>
          </a:bodyPr>
          <a:lstStyle/>
          <a:p>
            <a:pPr algn="ctr"/>
            <a:r>
              <a:rPr lang="en-IN" sz="28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Conclusion :-</a:t>
            </a:r>
          </a:p>
        </p:txBody>
      </p:sp>
      <p:pic>
        <p:nvPicPr>
          <p:cNvPr id="5" name="slide15-ppt2">
            <a:hlinkClick r:id="" action="ppaction://media"/>
            <a:extLst>
              <a:ext uri="{FF2B5EF4-FFF2-40B4-BE49-F238E27FC236}">
                <a16:creationId xmlns:a16="http://schemas.microsoft.com/office/drawing/2014/main" id="{382711E5-3E0F-421C-813D-D8F2FA07225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550" y="40788"/>
            <a:ext cx="406400" cy="406400"/>
          </a:xfrm>
          <a:prstGeom prst="rect">
            <a:avLst/>
          </a:prstGeom>
        </p:spPr>
      </p:pic>
    </p:spTree>
    <p:extLst>
      <p:ext uri="{BB962C8B-B14F-4D97-AF65-F5344CB8AC3E}">
        <p14:creationId xmlns:p14="http://schemas.microsoft.com/office/powerpoint/2010/main" val="1542271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48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8AD0-1F83-489A-A211-D60B0389253C}"/>
              </a:ext>
            </a:extLst>
          </p:cNvPr>
          <p:cNvSpPr>
            <a:spLocks noGrp="1"/>
          </p:cNvSpPr>
          <p:nvPr>
            <p:ph type="title"/>
          </p:nvPr>
        </p:nvSpPr>
        <p:spPr/>
        <p:txBody>
          <a:bodyPr/>
          <a:lstStyle/>
          <a:p>
            <a:r>
              <a:rPr lang="en-IN" dirty="0"/>
              <a:t>DATA MODELING</a:t>
            </a:r>
          </a:p>
        </p:txBody>
      </p:sp>
      <p:sp>
        <p:nvSpPr>
          <p:cNvPr id="3" name="Content Placeholder 2">
            <a:extLst>
              <a:ext uri="{FF2B5EF4-FFF2-40B4-BE49-F238E27FC236}">
                <a16:creationId xmlns:a16="http://schemas.microsoft.com/office/drawing/2014/main" id="{B06BDE9A-9376-4F92-90B1-968A81BDAE8C}"/>
              </a:ext>
            </a:extLst>
          </p:cNvPr>
          <p:cNvSpPr>
            <a:spLocks noGrp="1"/>
          </p:cNvSpPr>
          <p:nvPr>
            <p:ph idx="1"/>
          </p:nvPr>
        </p:nvSpPr>
        <p:spPr>
          <a:xfrm>
            <a:off x="818712" y="2591256"/>
            <a:ext cx="10554574" cy="3636511"/>
          </a:xfrm>
        </p:spPr>
        <p:txBody>
          <a:bodyPr/>
          <a:lstStyle/>
          <a:p>
            <a:pPr marL="0" indent="0">
              <a:buNone/>
            </a:pPr>
            <a:r>
              <a:rPr lang="en-IN" b="1" spc="5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innerShdw blurRad="63500" dist="50800" dir="13500000">
                    <a:srgbClr val="000000">
                      <a:alpha val="50000"/>
                    </a:srgbClr>
                  </a:innerShdw>
                </a:effectLst>
              </a:rPr>
              <a:t>WHAT IS DATA Modelling?</a:t>
            </a:r>
            <a:endParaRPr lang="en-IN" b="1" spc="50" dirty="0">
              <a:ln w="0"/>
              <a:solidFill>
                <a:schemeClr val="bg2"/>
              </a:solidFill>
              <a:effectLst>
                <a:innerShdw blurRad="63500" dist="50800" dir="13500000">
                  <a:srgbClr val="000000">
                    <a:alpha val="50000"/>
                  </a:srgbClr>
                </a:innerShdw>
              </a:effectLst>
            </a:endParaRPr>
          </a:p>
          <a:p>
            <a:pPr marL="0" indent="0">
              <a:buNone/>
            </a:pPr>
            <a:r>
              <a:rPr lang="en-IN" dirty="0"/>
              <a:t>It is a process in the field of </a:t>
            </a:r>
            <a:r>
              <a:rPr lang="en-US" dirty="0"/>
              <a:t>Machine learning. Machine learning algorithms build a </a:t>
            </a:r>
            <a:r>
              <a:rPr lang="en-US" dirty="0">
                <a:hlinkClick r:id="rId4" tooltip="Mathematical model">
                  <a:extLst>
                    <a:ext uri="{A12FA001-AC4F-418D-AE19-62706E023703}">
                      <ahyp:hlinkClr xmlns:ahyp="http://schemas.microsoft.com/office/drawing/2018/hyperlinkcolor" val="tx"/>
                    </a:ext>
                  </a:extLst>
                </a:hlinkClick>
              </a:rPr>
              <a:t>mathematical model</a:t>
            </a:r>
            <a:r>
              <a:rPr lang="en-US" dirty="0"/>
              <a:t> based on sample data, known as "</a:t>
            </a:r>
            <a:r>
              <a:rPr lang="en-US" dirty="0">
                <a:hlinkClick r:id="rId5" tooltip="Training data">
                  <a:extLst>
                    <a:ext uri="{A12FA001-AC4F-418D-AE19-62706E023703}">
                      <ahyp:hlinkClr xmlns:ahyp="http://schemas.microsoft.com/office/drawing/2018/hyperlinkcolor" val="tx"/>
                    </a:ext>
                  </a:extLst>
                </a:hlinkClick>
              </a:rPr>
              <a:t>training data</a:t>
            </a:r>
            <a:r>
              <a:rPr lang="en-US" dirty="0"/>
              <a:t>", in order to make predictions or decisions without being explicitly programmed to do so. </a:t>
            </a:r>
          </a:p>
          <a:p>
            <a:pPr marL="0" indent="0">
              <a:buNone/>
            </a:pPr>
            <a:r>
              <a:rPr lang="en-US" dirty="0"/>
              <a:t>This is done by selecting some suitable algorithms based on the problem statement. But before making the use of algorithm, the data is first split into test and train data, where test data works as the unseen future data.  This is done using the sklearn library of python specifically build for building different machine learning models. The data is either first split into training and testing set or training and validating tests.</a:t>
            </a:r>
          </a:p>
          <a:p>
            <a:pPr marL="0" indent="0">
              <a:buNone/>
            </a:pPr>
            <a:r>
              <a:rPr lang="en-US" dirty="0"/>
              <a:t>In my case, I would be using the sklearn.train_test_split to split the data in a particular ratio of test and train data. </a:t>
            </a:r>
            <a:endParaRPr lang="en-IN" dirty="0"/>
          </a:p>
          <a:p>
            <a:pPr marL="0" indent="0">
              <a:buNone/>
            </a:pPr>
            <a:endParaRPr lang="en-IN" dirty="0"/>
          </a:p>
        </p:txBody>
      </p:sp>
      <p:pic>
        <p:nvPicPr>
          <p:cNvPr id="4" name="slide16-ppt2">
            <a:hlinkClick r:id="" action="ppaction://media"/>
            <a:extLst>
              <a:ext uri="{FF2B5EF4-FFF2-40B4-BE49-F238E27FC236}">
                <a16:creationId xmlns:a16="http://schemas.microsoft.com/office/drawing/2014/main" id="{046BA977-56A3-4259-A917-9270EE34C41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125" y="40788"/>
            <a:ext cx="406400" cy="406400"/>
          </a:xfrm>
          <a:prstGeom prst="rect">
            <a:avLst/>
          </a:prstGeom>
        </p:spPr>
      </p:pic>
    </p:spTree>
    <p:extLst>
      <p:ext uri="{BB962C8B-B14F-4D97-AF65-F5344CB8AC3E}">
        <p14:creationId xmlns:p14="http://schemas.microsoft.com/office/powerpoint/2010/main" val="3777029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3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8A594-2900-40B1-944A-09113BEB6DAE}"/>
              </a:ext>
            </a:extLst>
          </p:cNvPr>
          <p:cNvSpPr>
            <a:spLocks noGrp="1"/>
          </p:cNvSpPr>
          <p:nvPr>
            <p:ph type="title"/>
          </p:nvPr>
        </p:nvSpPr>
        <p:spPr/>
        <p:txBody>
          <a:bodyPr/>
          <a:lstStyle/>
          <a:p>
            <a:r>
              <a:rPr lang="en-IN" dirty="0"/>
              <a:t>DATA MODELING</a:t>
            </a:r>
          </a:p>
        </p:txBody>
      </p:sp>
      <p:sp>
        <p:nvSpPr>
          <p:cNvPr id="3" name="Content Placeholder 2">
            <a:extLst>
              <a:ext uri="{FF2B5EF4-FFF2-40B4-BE49-F238E27FC236}">
                <a16:creationId xmlns:a16="http://schemas.microsoft.com/office/drawing/2014/main" id="{41B61F5E-4249-447E-B2E8-0F35D8A09A43}"/>
              </a:ext>
            </a:extLst>
          </p:cNvPr>
          <p:cNvSpPr>
            <a:spLocks noGrp="1"/>
          </p:cNvSpPr>
          <p:nvPr>
            <p:ph idx="1"/>
          </p:nvPr>
        </p:nvSpPr>
        <p:spPr>
          <a:xfrm>
            <a:off x="810000" y="2607297"/>
            <a:ext cx="10554574" cy="3636511"/>
          </a:xfrm>
        </p:spPr>
        <p:txBody>
          <a:bodyPr>
            <a:normAutofit lnSpcReduction="10000"/>
          </a:bodyPr>
          <a:lstStyle/>
          <a:p>
            <a:pPr marL="0" indent="0">
              <a:buNone/>
            </a:pPr>
            <a:r>
              <a:rPr lang="en-IN" dirty="0"/>
              <a:t>The following steps are included to successfully build a machine learning model :- </a:t>
            </a:r>
          </a:p>
          <a:p>
            <a:pPr>
              <a:buFont typeface="Wingdings" panose="05000000000000000000" pitchFamily="2" charset="2"/>
              <a:buChar char="v"/>
            </a:pPr>
            <a:r>
              <a:rPr lang="en-IN" dirty="0"/>
              <a:t>Preparing the data (Already achieved in earlier stages)</a:t>
            </a:r>
          </a:p>
          <a:p>
            <a:pPr>
              <a:buFont typeface="Wingdings" panose="05000000000000000000" pitchFamily="2" charset="2"/>
              <a:buChar char="v"/>
            </a:pPr>
            <a:r>
              <a:rPr lang="en-IN" dirty="0"/>
              <a:t>Splitting the data into test and train samples</a:t>
            </a:r>
          </a:p>
          <a:p>
            <a:pPr>
              <a:buFont typeface="Wingdings" panose="05000000000000000000" pitchFamily="2" charset="2"/>
              <a:buChar char="v"/>
            </a:pPr>
            <a:r>
              <a:rPr lang="en-IN" dirty="0"/>
              <a:t>Choosing a suitable model</a:t>
            </a:r>
          </a:p>
          <a:p>
            <a:pPr>
              <a:buFont typeface="Wingdings" panose="05000000000000000000" pitchFamily="2" charset="2"/>
              <a:buChar char="v"/>
            </a:pPr>
            <a:r>
              <a:rPr lang="en-IN" dirty="0"/>
              <a:t>Training the data</a:t>
            </a:r>
          </a:p>
          <a:p>
            <a:pPr>
              <a:buFont typeface="Wingdings" panose="05000000000000000000" pitchFamily="2" charset="2"/>
              <a:buChar char="v"/>
            </a:pPr>
            <a:r>
              <a:rPr lang="en-IN" dirty="0"/>
              <a:t>Predicting over the test data – Evaluation</a:t>
            </a:r>
          </a:p>
          <a:p>
            <a:pPr>
              <a:buFont typeface="Wingdings" panose="05000000000000000000" pitchFamily="2" charset="2"/>
              <a:buChar char="v"/>
            </a:pPr>
            <a:r>
              <a:rPr lang="en-IN" dirty="0"/>
              <a:t>Hyper-Parameter Tuning</a:t>
            </a:r>
          </a:p>
          <a:p>
            <a:pPr>
              <a:buFont typeface="Wingdings" panose="05000000000000000000" pitchFamily="2" charset="2"/>
              <a:buChar char="v"/>
            </a:pPr>
            <a:r>
              <a:rPr lang="en-IN" dirty="0"/>
              <a:t>Feature Selection</a:t>
            </a:r>
          </a:p>
          <a:p>
            <a:pPr>
              <a:buFont typeface="Wingdings" panose="05000000000000000000" pitchFamily="2" charset="2"/>
              <a:buChar char="v"/>
            </a:pPr>
            <a:r>
              <a:rPr lang="en-IN" dirty="0"/>
              <a:t>Predicting the future data</a:t>
            </a:r>
          </a:p>
          <a:p>
            <a:pPr>
              <a:buFont typeface="Wingdings" panose="05000000000000000000" pitchFamily="2" charset="2"/>
              <a:buChar char="v"/>
            </a:pPr>
            <a:endParaRPr lang="en-IN" dirty="0"/>
          </a:p>
          <a:p>
            <a:pPr marL="0" indent="0">
              <a:buNone/>
            </a:pPr>
            <a:endParaRPr lang="en-IN" dirty="0"/>
          </a:p>
        </p:txBody>
      </p:sp>
      <p:pic>
        <p:nvPicPr>
          <p:cNvPr id="4" name="slide17-ppt2">
            <a:hlinkClick r:id="" action="ppaction://media"/>
            <a:extLst>
              <a:ext uri="{FF2B5EF4-FFF2-40B4-BE49-F238E27FC236}">
                <a16:creationId xmlns:a16="http://schemas.microsoft.com/office/drawing/2014/main" id="{B8B56F99-B6FF-46B1-8A14-B2B4C4A7625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550" y="40788"/>
            <a:ext cx="406400" cy="406400"/>
          </a:xfrm>
          <a:prstGeom prst="rect">
            <a:avLst/>
          </a:prstGeom>
        </p:spPr>
      </p:pic>
    </p:spTree>
    <p:extLst>
      <p:ext uri="{BB962C8B-B14F-4D97-AF65-F5344CB8AC3E}">
        <p14:creationId xmlns:p14="http://schemas.microsoft.com/office/powerpoint/2010/main" val="242742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7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E5BF4-606C-427A-93CD-AF199A5AB71C}"/>
              </a:ext>
            </a:extLst>
          </p:cNvPr>
          <p:cNvSpPr>
            <a:spLocks noGrp="1"/>
          </p:cNvSpPr>
          <p:nvPr>
            <p:ph type="title"/>
          </p:nvPr>
        </p:nvSpPr>
        <p:spPr/>
        <p:txBody>
          <a:bodyPr/>
          <a:lstStyle/>
          <a:p>
            <a:r>
              <a:rPr lang="en-IN" dirty="0"/>
              <a:t>DATA MODELING</a:t>
            </a:r>
          </a:p>
        </p:txBody>
      </p:sp>
      <p:sp>
        <p:nvSpPr>
          <p:cNvPr id="3" name="Content Placeholder 2">
            <a:extLst>
              <a:ext uri="{FF2B5EF4-FFF2-40B4-BE49-F238E27FC236}">
                <a16:creationId xmlns:a16="http://schemas.microsoft.com/office/drawing/2014/main" id="{8C5A1545-0729-49CD-9809-EB89D4C738A7}"/>
              </a:ext>
            </a:extLst>
          </p:cNvPr>
          <p:cNvSpPr>
            <a:spLocks noGrp="1"/>
          </p:cNvSpPr>
          <p:nvPr>
            <p:ph idx="1"/>
          </p:nvPr>
        </p:nvSpPr>
        <p:spPr>
          <a:xfrm>
            <a:off x="818712" y="2786421"/>
            <a:ext cx="10554574" cy="3072377"/>
          </a:xfrm>
        </p:spPr>
        <p:txBody>
          <a:bodyPr>
            <a:normAutofit fontScale="92500" lnSpcReduction="10000"/>
          </a:bodyPr>
          <a:lstStyle/>
          <a:p>
            <a:pPr marL="0" indent="0">
              <a:buNone/>
            </a:pPr>
            <a:endParaRPr lang="en-IN" dirty="0"/>
          </a:p>
          <a:p>
            <a:pPr>
              <a:buFont typeface="Wingdings" panose="05000000000000000000" pitchFamily="2" charset="2"/>
              <a:buChar char="q"/>
            </a:pPr>
            <a:r>
              <a:rPr lang="en-IN" dirty="0"/>
              <a:t>Splitting the data:-</a:t>
            </a:r>
          </a:p>
          <a:p>
            <a:pPr marL="0" indent="0">
              <a:buNone/>
            </a:pPr>
            <a:r>
              <a:rPr lang="en-IN" dirty="0"/>
              <a:t>The process of training our model starts by splitting the data into training and testing sets. Before splitting the data, I was required to achieve the training data, with the input data attributes(all the numerical columns), i.e., proteins to be the data used by the model to find patterns and predict to the target, which is the “class” attribute for first model. This is achieved with the help of train_test_split imported from the model_selection package of sklearn machine learning library of python. The training of the dataset to build predictive model was accomplished using python with the help of appropriate algorithms. Now, to split the data, we need to choose the test_size of data. In my case I would be splitting the data in the ratio of 80:20 to prevent overfitting because of the model that I would be building(mentioned in the next slide)</a:t>
            </a:r>
          </a:p>
        </p:txBody>
      </p:sp>
      <p:sp>
        <p:nvSpPr>
          <p:cNvPr id="4" name="Rectangle 3">
            <a:extLst>
              <a:ext uri="{FF2B5EF4-FFF2-40B4-BE49-F238E27FC236}">
                <a16:creationId xmlns:a16="http://schemas.microsoft.com/office/drawing/2014/main" id="{9DD45BFE-4421-4342-B05F-9CF1F448B33D}"/>
              </a:ext>
            </a:extLst>
          </p:cNvPr>
          <p:cNvSpPr/>
          <p:nvPr/>
        </p:nvSpPr>
        <p:spPr>
          <a:xfrm>
            <a:off x="561380" y="2386311"/>
            <a:ext cx="10811905" cy="461665"/>
          </a:xfrm>
          <a:prstGeom prst="rect">
            <a:avLst/>
          </a:prstGeom>
          <a:noFill/>
        </p:spPr>
        <p:txBody>
          <a:bodyPr wrap="square" lIns="91440" tIns="45720" rIns="91440" bIns="45720">
            <a:spAutoFit/>
          </a:bodyPr>
          <a:lstStyle/>
          <a:p>
            <a:pPr algn="ctr"/>
            <a:r>
              <a:rPr lang="en-IN" sz="2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Steps involved to successfully build a model:-</a:t>
            </a:r>
          </a:p>
        </p:txBody>
      </p:sp>
      <p:pic>
        <p:nvPicPr>
          <p:cNvPr id="5" name="slide18-ppt2">
            <a:hlinkClick r:id="" action="ppaction://media"/>
            <a:extLst>
              <a:ext uri="{FF2B5EF4-FFF2-40B4-BE49-F238E27FC236}">
                <a16:creationId xmlns:a16="http://schemas.microsoft.com/office/drawing/2014/main" id="{7275B9C0-F5AD-4234-B526-910F6D3B2C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54980" y="47625"/>
            <a:ext cx="406400" cy="406400"/>
          </a:xfrm>
          <a:prstGeom prst="rect">
            <a:avLst/>
          </a:prstGeom>
        </p:spPr>
      </p:pic>
    </p:spTree>
    <p:extLst>
      <p:ext uri="{BB962C8B-B14F-4D97-AF65-F5344CB8AC3E}">
        <p14:creationId xmlns:p14="http://schemas.microsoft.com/office/powerpoint/2010/main" val="1335502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90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F13-52C7-4068-8F34-F29B44604836}"/>
              </a:ext>
            </a:extLst>
          </p:cNvPr>
          <p:cNvSpPr>
            <a:spLocks noGrp="1"/>
          </p:cNvSpPr>
          <p:nvPr>
            <p:ph type="title"/>
          </p:nvPr>
        </p:nvSpPr>
        <p:spPr/>
        <p:txBody>
          <a:bodyPr/>
          <a:lstStyle/>
          <a:p>
            <a:r>
              <a:rPr lang="en-IN" dirty="0"/>
              <a:t>DATA MODELING</a:t>
            </a:r>
          </a:p>
        </p:txBody>
      </p:sp>
      <p:sp>
        <p:nvSpPr>
          <p:cNvPr id="3" name="Content Placeholder 2">
            <a:extLst>
              <a:ext uri="{FF2B5EF4-FFF2-40B4-BE49-F238E27FC236}">
                <a16:creationId xmlns:a16="http://schemas.microsoft.com/office/drawing/2014/main" id="{871E831A-7547-4C9A-8971-F42A39F781A8}"/>
              </a:ext>
            </a:extLst>
          </p:cNvPr>
          <p:cNvSpPr>
            <a:spLocks noGrp="1"/>
          </p:cNvSpPr>
          <p:nvPr>
            <p:ph idx="1"/>
          </p:nvPr>
        </p:nvSpPr>
        <p:spPr>
          <a:xfrm>
            <a:off x="818711" y="2222287"/>
            <a:ext cx="10988277" cy="3937881"/>
          </a:xfrm>
        </p:spPr>
        <p:txBody>
          <a:bodyPr/>
          <a:lstStyle/>
          <a:p>
            <a:pPr>
              <a:buFont typeface="Wingdings" panose="05000000000000000000" pitchFamily="2" charset="2"/>
              <a:buChar char="q"/>
            </a:pPr>
            <a:r>
              <a:rPr lang="en-IN" dirty="0"/>
              <a:t>Choosing the model:-</a:t>
            </a:r>
          </a:p>
          <a:p>
            <a:pPr marL="0" indent="0">
              <a:buNone/>
            </a:pPr>
            <a:r>
              <a:rPr lang="en-IN" dirty="0"/>
              <a:t> As the task is to build a classification model, I would be building a Random Forest Classifier, which is basically a subset of well known Decision Tree. The major difference being that the RF classifier  tend to choose the features in a very random manner whereas there is some bias in the case of decision tree for the features being chosen as it gives importance to a particular set of features.</a:t>
            </a:r>
          </a:p>
          <a:p>
            <a:pPr marL="0" indent="0">
              <a:buNone/>
            </a:pPr>
            <a:r>
              <a:rPr lang="en-IN" dirty="0"/>
              <a:t>Though, I am supposed to compare two different classification models, I would be building both the Random Forest Classifier and the Decision Tree classifier. </a:t>
            </a:r>
          </a:p>
        </p:txBody>
      </p:sp>
      <p:pic>
        <p:nvPicPr>
          <p:cNvPr id="4" name="slide-19-ppt2">
            <a:hlinkClick r:id="" action="ppaction://media"/>
            <a:extLst>
              <a:ext uri="{FF2B5EF4-FFF2-40B4-BE49-F238E27FC236}">
                <a16:creationId xmlns:a16="http://schemas.microsoft.com/office/drawing/2014/main" id="{76DD5EEA-93A7-4ADB-97A6-13173660975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600" y="40788"/>
            <a:ext cx="406400" cy="406400"/>
          </a:xfrm>
          <a:prstGeom prst="rect">
            <a:avLst/>
          </a:prstGeom>
        </p:spPr>
      </p:pic>
    </p:spTree>
    <p:extLst>
      <p:ext uri="{BB962C8B-B14F-4D97-AF65-F5344CB8AC3E}">
        <p14:creationId xmlns:p14="http://schemas.microsoft.com/office/powerpoint/2010/main" val="133943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F1261-6068-46AA-808B-C9719123BA47}"/>
              </a:ext>
            </a:extLst>
          </p:cNvPr>
          <p:cNvSpPr>
            <a:spLocks noGrp="1"/>
          </p:cNvSpPr>
          <p:nvPr>
            <p:ph type="title"/>
          </p:nvPr>
        </p:nvSpPr>
        <p:spPr/>
        <p:txBody>
          <a:bodyPr/>
          <a:lstStyle/>
          <a:p>
            <a:r>
              <a:rPr lang="en-IN" dirty="0"/>
              <a:t>AIM :-</a:t>
            </a:r>
          </a:p>
        </p:txBody>
      </p:sp>
      <p:sp>
        <p:nvSpPr>
          <p:cNvPr id="3" name="Content Placeholder 2">
            <a:extLst>
              <a:ext uri="{FF2B5EF4-FFF2-40B4-BE49-F238E27FC236}">
                <a16:creationId xmlns:a16="http://schemas.microsoft.com/office/drawing/2014/main" id="{F528A3F0-7935-493C-AB60-C79F366D3CA1}"/>
              </a:ext>
            </a:extLst>
          </p:cNvPr>
          <p:cNvSpPr>
            <a:spLocks noGrp="1"/>
          </p:cNvSpPr>
          <p:nvPr>
            <p:ph idx="1"/>
          </p:nvPr>
        </p:nvSpPr>
        <p:spPr>
          <a:xfrm>
            <a:off x="827424" y="2430834"/>
            <a:ext cx="10554574" cy="3636511"/>
          </a:xfrm>
        </p:spPr>
        <p:txBody>
          <a:bodyPr/>
          <a:lstStyle/>
          <a:p>
            <a:pPr marL="0" indent="0">
              <a:buNone/>
            </a:pPr>
            <a:r>
              <a:rPr lang="en-IN" dirty="0"/>
              <a:t>The aim of the present investigation is to accomplish the following steps to complete modelling the given dataset on Mice Protein Expression(</a:t>
            </a:r>
            <a:r>
              <a:rPr lang="en-IN" dirty="0">
                <a:solidFill>
                  <a:schemeClr val="accent1">
                    <a:lumMod val="20000"/>
                    <a:lumOff val="80000"/>
                  </a:schemeClr>
                </a:solidFill>
                <a:hlinkClick r:id="rId4">
                  <a:extLst>
                    <a:ext uri="{A12FA001-AC4F-418D-AE19-62706E023703}">
                      <ahyp:hlinkClr xmlns:ahyp="http://schemas.microsoft.com/office/drawing/2018/hyperlinkcolor" val="tx"/>
                    </a:ext>
                  </a:extLst>
                </a:hlinkClick>
              </a:rPr>
              <a:t>https://archive.ics.uci.edu/ml/datasets/Mice+Protein+Expression</a:t>
            </a:r>
            <a:r>
              <a:rPr lang="en-IN" dirty="0"/>
              <a:t>)  : -</a:t>
            </a:r>
          </a:p>
          <a:p>
            <a:pPr>
              <a:buFont typeface="Wingdings" panose="05000000000000000000" pitchFamily="2" charset="2"/>
              <a:buChar char="q"/>
            </a:pPr>
            <a:r>
              <a:rPr lang="en-IN" dirty="0"/>
              <a:t>Retrieving the data from the given source.</a:t>
            </a:r>
          </a:p>
          <a:p>
            <a:pPr>
              <a:buFont typeface="Wingdings" panose="05000000000000000000" pitchFamily="2" charset="2"/>
              <a:buChar char="q"/>
            </a:pPr>
            <a:r>
              <a:rPr lang="en-IN" dirty="0"/>
              <a:t>Preparing the data for further investigation</a:t>
            </a:r>
          </a:p>
          <a:p>
            <a:pPr>
              <a:buFont typeface="Wingdings" panose="05000000000000000000" pitchFamily="2" charset="2"/>
              <a:buChar char="q"/>
            </a:pPr>
            <a:r>
              <a:rPr lang="en-IN" dirty="0"/>
              <a:t>Cleaning the data to make accurate models</a:t>
            </a:r>
          </a:p>
          <a:p>
            <a:pPr>
              <a:buFont typeface="Wingdings" panose="05000000000000000000" pitchFamily="2" charset="2"/>
              <a:buChar char="q"/>
            </a:pPr>
            <a:r>
              <a:rPr lang="en-IN" dirty="0"/>
              <a:t>Exploring the distribution of different attributes and relationships between them.</a:t>
            </a:r>
          </a:p>
          <a:p>
            <a:pPr>
              <a:buFont typeface="Wingdings" panose="05000000000000000000" pitchFamily="2" charset="2"/>
              <a:buChar char="q"/>
            </a:pPr>
            <a:r>
              <a:rPr lang="en-IN" dirty="0"/>
              <a:t>Building two different classification models to identify specific proteins that are discriminant between the classes and comparing the results of both the models</a:t>
            </a:r>
          </a:p>
          <a:p>
            <a:pPr marL="0" indent="0">
              <a:buNone/>
            </a:pPr>
            <a:endParaRPr lang="en-IN" dirty="0"/>
          </a:p>
        </p:txBody>
      </p:sp>
      <p:pic>
        <p:nvPicPr>
          <p:cNvPr id="4" name="slide-2-ppt-2">
            <a:hlinkClick r:id="" action="ppaction://media"/>
            <a:extLst>
              <a:ext uri="{FF2B5EF4-FFF2-40B4-BE49-F238E27FC236}">
                <a16:creationId xmlns:a16="http://schemas.microsoft.com/office/drawing/2014/main" id="{277E0637-E676-403F-86B9-A32BD53E53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600" y="40788"/>
            <a:ext cx="406400" cy="406400"/>
          </a:xfrm>
          <a:prstGeom prst="rect">
            <a:avLst/>
          </a:prstGeom>
        </p:spPr>
      </p:pic>
    </p:spTree>
    <p:extLst>
      <p:ext uri="{BB962C8B-B14F-4D97-AF65-F5344CB8AC3E}">
        <p14:creationId xmlns:p14="http://schemas.microsoft.com/office/powerpoint/2010/main" val="3411214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1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88209-1B18-474C-A27D-DE34E9E976D9}"/>
              </a:ext>
            </a:extLst>
          </p:cNvPr>
          <p:cNvSpPr>
            <a:spLocks noGrp="1"/>
          </p:cNvSpPr>
          <p:nvPr>
            <p:ph type="title"/>
          </p:nvPr>
        </p:nvSpPr>
        <p:spPr/>
        <p:txBody>
          <a:bodyPr/>
          <a:lstStyle/>
          <a:p>
            <a:r>
              <a:rPr lang="en-IN" dirty="0"/>
              <a:t>DATA MODELING</a:t>
            </a:r>
          </a:p>
        </p:txBody>
      </p:sp>
      <p:sp>
        <p:nvSpPr>
          <p:cNvPr id="3" name="Content Placeholder 2">
            <a:extLst>
              <a:ext uri="{FF2B5EF4-FFF2-40B4-BE49-F238E27FC236}">
                <a16:creationId xmlns:a16="http://schemas.microsoft.com/office/drawing/2014/main" id="{6C9A8425-E5A5-4983-B44E-874F65A6971D}"/>
              </a:ext>
            </a:extLst>
          </p:cNvPr>
          <p:cNvSpPr>
            <a:spLocks noGrp="1"/>
          </p:cNvSpPr>
          <p:nvPr>
            <p:ph idx="1"/>
          </p:nvPr>
        </p:nvSpPr>
        <p:spPr>
          <a:xfrm>
            <a:off x="818712" y="2511044"/>
            <a:ext cx="10554574" cy="3636511"/>
          </a:xfrm>
        </p:spPr>
        <p:txBody>
          <a:bodyPr>
            <a:normAutofit fontScale="92500" lnSpcReduction="20000"/>
          </a:bodyPr>
          <a:lstStyle/>
          <a:p>
            <a:pPr>
              <a:buFont typeface="Wingdings" panose="05000000000000000000" pitchFamily="2" charset="2"/>
              <a:buChar char="q"/>
            </a:pPr>
            <a:r>
              <a:rPr lang="en-IN" dirty="0"/>
              <a:t>Training the model</a:t>
            </a:r>
          </a:p>
          <a:p>
            <a:pPr marL="0" indent="0">
              <a:buNone/>
            </a:pPr>
            <a:r>
              <a:rPr lang="en-IN" dirty="0"/>
              <a:t>The next step will include importing the RandomForestClassifier from sklearn.ensemble, and making a classification using the particular algorithm. Initially, the hyper parameters for the classifier include the value of,</a:t>
            </a:r>
          </a:p>
          <a:p>
            <a:pPr marL="0" indent="0">
              <a:buNone/>
            </a:pPr>
            <a:r>
              <a:rPr lang="en-IN" dirty="0"/>
              <a:t>n_estimators, to be equal to 100 (which is the default value), which is the number of trees in the forest.</a:t>
            </a:r>
          </a:p>
          <a:p>
            <a:pPr marL="0" indent="0">
              <a:buNone/>
            </a:pPr>
            <a:r>
              <a:rPr lang="en-IN" dirty="0"/>
              <a:t>random_state, to be equal to 1, which controls the sampling of the features to consider when looking for the best split at each node.</a:t>
            </a:r>
          </a:p>
          <a:p>
            <a:pPr marL="0" indent="0">
              <a:buNone/>
            </a:pPr>
            <a:r>
              <a:rPr lang="en-IN" dirty="0"/>
              <a:t>n_jobs, to be equal to 1, which is basically the default value of the number of jobs(here, fit and predict) to be ran in parallel.</a:t>
            </a:r>
          </a:p>
          <a:p>
            <a:pPr marL="0" indent="0">
              <a:buNone/>
            </a:pPr>
            <a:endParaRPr lang="en-IN" dirty="0"/>
          </a:p>
          <a:p>
            <a:pPr marL="0" indent="0">
              <a:buNone/>
            </a:pPr>
            <a:r>
              <a:rPr lang="en-IN" dirty="0"/>
              <a:t>With the use of default parameters and using all the features to build the model, I was able to achieve an accuracy of around 98.37% for my initial model</a:t>
            </a:r>
          </a:p>
          <a:p>
            <a:pPr marL="0" indent="0">
              <a:buNone/>
            </a:pPr>
            <a:endParaRPr lang="en-IN" dirty="0"/>
          </a:p>
        </p:txBody>
      </p:sp>
      <p:pic>
        <p:nvPicPr>
          <p:cNvPr id="4" name="slide-20-ppt2">
            <a:hlinkClick r:id="" action="ppaction://media"/>
            <a:extLst>
              <a:ext uri="{FF2B5EF4-FFF2-40B4-BE49-F238E27FC236}">
                <a16:creationId xmlns:a16="http://schemas.microsoft.com/office/drawing/2014/main" id="{46471469-C86A-4E2D-BBE2-6A2533353DF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7625" y="40788"/>
            <a:ext cx="406400" cy="406400"/>
          </a:xfrm>
          <a:prstGeom prst="rect">
            <a:avLst/>
          </a:prstGeom>
        </p:spPr>
      </p:pic>
    </p:spTree>
    <p:extLst>
      <p:ext uri="{BB962C8B-B14F-4D97-AF65-F5344CB8AC3E}">
        <p14:creationId xmlns:p14="http://schemas.microsoft.com/office/powerpoint/2010/main" val="880516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3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BE0DD-CF19-4F6F-9D87-8AB7152C7E18}"/>
              </a:ext>
            </a:extLst>
          </p:cNvPr>
          <p:cNvSpPr>
            <a:spLocks noGrp="1"/>
          </p:cNvSpPr>
          <p:nvPr>
            <p:ph type="title"/>
          </p:nvPr>
        </p:nvSpPr>
        <p:spPr/>
        <p:txBody>
          <a:bodyPr/>
          <a:lstStyle/>
          <a:p>
            <a:r>
              <a:rPr lang="en-IN" dirty="0"/>
              <a:t>DATA MODELING</a:t>
            </a:r>
          </a:p>
        </p:txBody>
      </p:sp>
      <p:sp>
        <p:nvSpPr>
          <p:cNvPr id="3" name="Content Placeholder 2">
            <a:extLst>
              <a:ext uri="{FF2B5EF4-FFF2-40B4-BE49-F238E27FC236}">
                <a16:creationId xmlns:a16="http://schemas.microsoft.com/office/drawing/2014/main" id="{D50B4A2C-8C73-4731-8B0F-CE8C4E0551AC}"/>
              </a:ext>
            </a:extLst>
          </p:cNvPr>
          <p:cNvSpPr>
            <a:spLocks noGrp="1"/>
          </p:cNvSpPr>
          <p:nvPr>
            <p:ph idx="1"/>
          </p:nvPr>
        </p:nvSpPr>
        <p:spPr>
          <a:xfrm>
            <a:off x="818712" y="2222287"/>
            <a:ext cx="10731604" cy="3889755"/>
          </a:xfrm>
        </p:spPr>
        <p:txBody>
          <a:bodyPr>
            <a:normAutofit fontScale="92500"/>
          </a:bodyPr>
          <a:lstStyle/>
          <a:p>
            <a:pPr>
              <a:buFont typeface="Wingdings" panose="05000000000000000000" pitchFamily="2" charset="2"/>
              <a:buChar char="q"/>
            </a:pPr>
            <a:r>
              <a:rPr lang="en-IN" dirty="0"/>
              <a:t>Hyper Parameter Tuning:-</a:t>
            </a:r>
          </a:p>
          <a:p>
            <a:pPr marL="0" indent="0">
              <a:buNone/>
            </a:pPr>
            <a:r>
              <a:rPr lang="en-IN" dirty="0"/>
              <a:t>still I wanted to tune the hyper parameters, to achieve a better accuracy without overfitting model. This was initially done using the GridSearchCV which provides an exhaustive search over specified parameter values. The specified parameter values were in turn taken from the values that were generated through the RandomizedSearchCV, which provided me with some values for different parameters. These values were then used in the GridSearchCV to train the model, which used around 4320 different combinations with the value of cross-validation generator(determines the cross-validation splitting strategy), of 3, making the total value of 12960 different parameter combinations. This took around 9 hours to train a single model, which in-turn is very exhaustive. Though, I gained the best fit values for the hyper parameters, with most of the values being stated to default and some increase values for hyper parameters like max_depth and n_estimators, I used a value of max_depth = 12, that is the depth of the tree and n_estimator = 1000, which are the number of trees to be built. </a:t>
            </a:r>
            <a:r>
              <a:rPr lang="en-IN" b="1" i="1" dirty="0"/>
              <a:t>As, using an algorithm to tune the hyper parameters for such dataset is exhaustive, I then manually filtered the parameters for the rest of the models to get the best fit values</a:t>
            </a:r>
          </a:p>
        </p:txBody>
      </p:sp>
      <p:pic>
        <p:nvPicPr>
          <p:cNvPr id="4" name="slide21-ppt2">
            <a:hlinkClick r:id="" action="ppaction://media"/>
            <a:extLst>
              <a:ext uri="{FF2B5EF4-FFF2-40B4-BE49-F238E27FC236}">
                <a16:creationId xmlns:a16="http://schemas.microsoft.com/office/drawing/2014/main" id="{E54B856A-CB8C-4A05-9D0B-07A256C8593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550" y="88413"/>
            <a:ext cx="406400" cy="406400"/>
          </a:xfrm>
          <a:prstGeom prst="rect">
            <a:avLst/>
          </a:prstGeom>
        </p:spPr>
      </p:pic>
    </p:spTree>
    <p:extLst>
      <p:ext uri="{BB962C8B-B14F-4D97-AF65-F5344CB8AC3E}">
        <p14:creationId xmlns:p14="http://schemas.microsoft.com/office/powerpoint/2010/main" val="4145583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9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5471A-6024-4B88-B4D6-A10B6E79D750}"/>
              </a:ext>
            </a:extLst>
          </p:cNvPr>
          <p:cNvSpPr>
            <a:spLocks noGrp="1"/>
          </p:cNvSpPr>
          <p:nvPr>
            <p:ph type="title"/>
          </p:nvPr>
        </p:nvSpPr>
        <p:spPr/>
        <p:txBody>
          <a:bodyPr/>
          <a:lstStyle/>
          <a:p>
            <a:r>
              <a:rPr lang="en-IN" dirty="0"/>
              <a:t>DATA MODELING</a:t>
            </a:r>
          </a:p>
        </p:txBody>
      </p:sp>
      <p:sp>
        <p:nvSpPr>
          <p:cNvPr id="3" name="Content Placeholder 2">
            <a:extLst>
              <a:ext uri="{FF2B5EF4-FFF2-40B4-BE49-F238E27FC236}">
                <a16:creationId xmlns:a16="http://schemas.microsoft.com/office/drawing/2014/main" id="{E10C10C7-14F8-4D30-9E82-264B44CBC956}"/>
              </a:ext>
            </a:extLst>
          </p:cNvPr>
          <p:cNvSpPr>
            <a:spLocks noGrp="1"/>
          </p:cNvSpPr>
          <p:nvPr>
            <p:ph idx="1"/>
          </p:nvPr>
        </p:nvSpPr>
        <p:spPr>
          <a:xfrm>
            <a:off x="810000" y="2638424"/>
            <a:ext cx="10839075" cy="3581887"/>
          </a:xfrm>
        </p:spPr>
        <p:txBody>
          <a:bodyPr>
            <a:noAutofit/>
          </a:bodyPr>
          <a:lstStyle/>
          <a:p>
            <a:pPr>
              <a:buFont typeface="Wingdings" panose="05000000000000000000" pitchFamily="2" charset="2"/>
              <a:buChar char="q"/>
            </a:pPr>
            <a:r>
              <a:rPr lang="en-IN" sz="1300" dirty="0"/>
              <a:t>Feature Selection:-</a:t>
            </a:r>
          </a:p>
          <a:p>
            <a:pPr marL="0" indent="0">
              <a:buNone/>
            </a:pPr>
            <a:r>
              <a:rPr lang="en-IN" sz="1300" dirty="0"/>
              <a:t>the next task involved selecting the best fit features(a.k.a attributes) for my model, which will indeed help in increasing the accuracy. To achieve it, I first imported the necessary libraries from the sklearn.feature_selection , the SelectFromModel package. In all the feature selection procedures, it is indeed a good practice to select the features by examining only the training set to avoid overfitting our model. This was followed by getting all the importance values of the given attributes, the protein’s in our case, using the feature_importances_, which will basically provide us with the importance values of all the features. This was followed by building a dataframe for the same. The next included making an instance of SelectFromModel by passing the classifier to it as a parameter and an appropriate value of threshold(which is the minimum value of the importance value for all the attributes to be considered). The threshold value was then adjusted manually using the hit and trail method, through which I discovered that the accuracy remains constant to a value of 99.074% if and only if 0.014&lt;=threshold&lt;=0.017. Hence, the average value of threshold(=0.0155) was selected, to train the SFM model.</a:t>
            </a:r>
          </a:p>
          <a:p>
            <a:pPr marL="0" indent="0">
              <a:buNone/>
            </a:pPr>
            <a:r>
              <a:rPr lang="en-IN" sz="1300" dirty="0"/>
              <a:t>This was then fitted on the training set and a new data set was created from the sfm model to test the accuracy with the most important features. This was then followed by creating a new classifier with similar hyper parameters, and then this new classifier was then allowed to fir over the newly generated training data. This was then followed by predicting the values for the “class” attribute over this newly generated data of important features and then the accuracy score was tested against the same.</a:t>
            </a:r>
          </a:p>
          <a:p>
            <a:pPr marL="0" indent="0">
              <a:buNone/>
            </a:pPr>
            <a:endParaRPr lang="en-IN" sz="1300" dirty="0"/>
          </a:p>
          <a:p>
            <a:pPr marL="0" indent="0">
              <a:buNone/>
            </a:pPr>
            <a:r>
              <a:rPr lang="en-IN" sz="1300" dirty="0"/>
              <a:t>The accuracy of the model was increased to 99.074% from 98.84%. Training a model  and achieving an accuracy of around 99.074% to predict on the future data is splendid and I was indeed quite happy to successfully train and achieve such high accuracy</a:t>
            </a:r>
          </a:p>
        </p:txBody>
      </p:sp>
      <p:pic>
        <p:nvPicPr>
          <p:cNvPr id="4" name="slide22-ppt2">
            <a:hlinkClick r:id="" action="ppaction://media"/>
            <a:extLst>
              <a:ext uri="{FF2B5EF4-FFF2-40B4-BE49-F238E27FC236}">
                <a16:creationId xmlns:a16="http://schemas.microsoft.com/office/drawing/2014/main" id="{710E4327-4909-4BE9-A572-6D92304828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8100" y="40788"/>
            <a:ext cx="406400" cy="406400"/>
          </a:xfrm>
          <a:prstGeom prst="rect">
            <a:avLst/>
          </a:prstGeom>
        </p:spPr>
      </p:pic>
    </p:spTree>
    <p:extLst>
      <p:ext uri="{BB962C8B-B14F-4D97-AF65-F5344CB8AC3E}">
        <p14:creationId xmlns:p14="http://schemas.microsoft.com/office/powerpoint/2010/main" val="3214656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6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6D95A-796B-45F0-B5F0-78BD80BF5831}"/>
              </a:ext>
            </a:extLst>
          </p:cNvPr>
          <p:cNvSpPr>
            <a:spLocks noGrp="1"/>
          </p:cNvSpPr>
          <p:nvPr>
            <p:ph type="title"/>
          </p:nvPr>
        </p:nvSpPr>
        <p:spPr/>
        <p:txBody>
          <a:bodyPr/>
          <a:lstStyle/>
          <a:p>
            <a:r>
              <a:rPr lang="en-IN" dirty="0"/>
              <a:t>DATA MODELING</a:t>
            </a:r>
          </a:p>
        </p:txBody>
      </p:sp>
      <p:sp>
        <p:nvSpPr>
          <p:cNvPr id="3" name="Content Placeholder 2">
            <a:extLst>
              <a:ext uri="{FF2B5EF4-FFF2-40B4-BE49-F238E27FC236}">
                <a16:creationId xmlns:a16="http://schemas.microsoft.com/office/drawing/2014/main" id="{419AE05B-C07A-44D7-9D31-1EFF9B350995}"/>
              </a:ext>
            </a:extLst>
          </p:cNvPr>
          <p:cNvSpPr>
            <a:spLocks noGrp="1"/>
          </p:cNvSpPr>
          <p:nvPr>
            <p:ph idx="1"/>
          </p:nvPr>
        </p:nvSpPr>
        <p:spPr>
          <a:xfrm>
            <a:off x="818712" y="2222287"/>
            <a:ext cx="10897038" cy="4292813"/>
          </a:xfrm>
        </p:spPr>
        <p:txBody>
          <a:bodyPr>
            <a:normAutofit lnSpcReduction="10000"/>
          </a:bodyPr>
          <a:lstStyle/>
          <a:p>
            <a:pPr marL="0" indent="0">
              <a:buNone/>
            </a:pPr>
            <a:r>
              <a:rPr lang="en-IN" sz="2800" dirty="0">
                <a:solidFill>
                  <a:schemeClr val="accent4">
                    <a:lumMod val="60000"/>
                    <a:lumOff val="40000"/>
                  </a:schemeClr>
                </a:solidFill>
              </a:rPr>
              <a:t>DECISION TREE:-</a:t>
            </a:r>
          </a:p>
          <a:p>
            <a:r>
              <a:rPr lang="en-IN" dirty="0"/>
              <a:t>In the present investigation, next I was required to build another classification model, so that I can compare the model building time, features required and the accuracy for both the model. As, random forest is like a subset for Decision Tree Classifier, the next model that I built was hence a Decision Tree Classifier. The model building process included following similar steps, which required me to split the data in training and testing, tuning the hyper parameters either manually or by using suitable technique(depending on the training time) and selecting the most important features to get a best fit and most accurate model by reducing the probability of overfitting or underfitting the model.</a:t>
            </a:r>
          </a:p>
          <a:p>
            <a:r>
              <a:rPr lang="en-IN" dirty="0"/>
              <a:t>The first task included splitting the data into training and testing with the target variable of “class” attribute. This time, I chose a size of 80:20, which is the most preferred, as the scikit learn library will given us 80% of the returns(bigger chunk of data) with the 20% of the work compared to rolling my own model. After splitting the data in desired portions, I am required to build a decision tree classifier with appropriate hyper parameters, which are derived by manually tuning the current ones and introducing the new ones to our classifier.</a:t>
            </a:r>
          </a:p>
        </p:txBody>
      </p:sp>
      <p:pic>
        <p:nvPicPr>
          <p:cNvPr id="4" name="slide23">
            <a:hlinkClick r:id="" action="ppaction://media"/>
            <a:extLst>
              <a:ext uri="{FF2B5EF4-FFF2-40B4-BE49-F238E27FC236}">
                <a16:creationId xmlns:a16="http://schemas.microsoft.com/office/drawing/2014/main" id="{91C8F4EE-ECF6-4D49-A92F-D7AE6AB59F4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125" y="40788"/>
            <a:ext cx="406400" cy="406400"/>
          </a:xfrm>
          <a:prstGeom prst="rect">
            <a:avLst/>
          </a:prstGeom>
        </p:spPr>
      </p:pic>
    </p:spTree>
    <p:extLst>
      <p:ext uri="{BB962C8B-B14F-4D97-AF65-F5344CB8AC3E}">
        <p14:creationId xmlns:p14="http://schemas.microsoft.com/office/powerpoint/2010/main" val="337980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9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9A9D0E-6FD8-4B46-8C04-1DABE0CBDB6F}"/>
              </a:ext>
            </a:extLst>
          </p:cNvPr>
          <p:cNvSpPr>
            <a:spLocks noGrp="1"/>
          </p:cNvSpPr>
          <p:nvPr>
            <p:ph type="title"/>
          </p:nvPr>
        </p:nvSpPr>
        <p:spPr/>
        <p:txBody>
          <a:bodyPr/>
          <a:lstStyle/>
          <a:p>
            <a:r>
              <a:rPr lang="en-IN" dirty="0"/>
              <a:t>DATA MODELING</a:t>
            </a:r>
          </a:p>
        </p:txBody>
      </p:sp>
      <p:sp>
        <p:nvSpPr>
          <p:cNvPr id="5" name="Text Placeholder 4">
            <a:extLst>
              <a:ext uri="{FF2B5EF4-FFF2-40B4-BE49-F238E27FC236}">
                <a16:creationId xmlns:a16="http://schemas.microsoft.com/office/drawing/2014/main" id="{EE374D8D-6CAC-44AA-BDF6-209F043E8583}"/>
              </a:ext>
            </a:extLst>
          </p:cNvPr>
          <p:cNvSpPr>
            <a:spLocks noGrp="1"/>
          </p:cNvSpPr>
          <p:nvPr>
            <p:ph type="body" idx="1"/>
          </p:nvPr>
        </p:nvSpPr>
        <p:spPr/>
        <p:txBody>
          <a:bodyPr/>
          <a:lstStyle/>
          <a:p>
            <a:r>
              <a:rPr lang="en-IN" b="1" i="1" dirty="0">
                <a:solidFill>
                  <a:schemeClr val="accent5">
                    <a:lumMod val="60000"/>
                    <a:lumOff val="40000"/>
                  </a:schemeClr>
                </a:solidFill>
                <a:latin typeface="Calibri" panose="020F0502020204030204" pitchFamily="34" charset="0"/>
                <a:cs typeface="Calibri" panose="020F0502020204030204" pitchFamily="34" charset="0"/>
              </a:rPr>
              <a:t>Features used for Random Forest</a:t>
            </a:r>
          </a:p>
        </p:txBody>
      </p:sp>
      <p:sp>
        <p:nvSpPr>
          <p:cNvPr id="7" name="Text Placeholder 6">
            <a:extLst>
              <a:ext uri="{FF2B5EF4-FFF2-40B4-BE49-F238E27FC236}">
                <a16:creationId xmlns:a16="http://schemas.microsoft.com/office/drawing/2014/main" id="{EB2A0BB4-18BC-4D21-9462-F26F756808AD}"/>
              </a:ext>
            </a:extLst>
          </p:cNvPr>
          <p:cNvSpPr>
            <a:spLocks noGrp="1"/>
          </p:cNvSpPr>
          <p:nvPr>
            <p:ph type="body" sz="quarter" idx="3"/>
          </p:nvPr>
        </p:nvSpPr>
        <p:spPr/>
        <p:txBody>
          <a:bodyPr/>
          <a:lstStyle/>
          <a:p>
            <a:r>
              <a:rPr lang="en-IN" b="1" i="1" dirty="0">
                <a:solidFill>
                  <a:schemeClr val="accent5">
                    <a:lumMod val="60000"/>
                    <a:lumOff val="40000"/>
                  </a:schemeClr>
                </a:solidFill>
                <a:latin typeface="Calibri" panose="020F0502020204030204" pitchFamily="34" charset="0"/>
                <a:cs typeface="Calibri" panose="020F0502020204030204" pitchFamily="34" charset="0"/>
              </a:rPr>
              <a:t>Features used for Decision Tree</a:t>
            </a:r>
          </a:p>
        </p:txBody>
      </p:sp>
      <p:pic>
        <p:nvPicPr>
          <p:cNvPr id="9" name="Content Placeholder 8">
            <a:extLst>
              <a:ext uri="{FF2B5EF4-FFF2-40B4-BE49-F238E27FC236}">
                <a16:creationId xmlns:a16="http://schemas.microsoft.com/office/drawing/2014/main" id="{97F4C0F4-DF97-4ABA-A55E-042D641E262E}"/>
              </a:ext>
            </a:extLst>
          </p:cNvPr>
          <p:cNvPicPr>
            <a:picLocks noGrp="1"/>
          </p:cNvPicPr>
          <p:nvPr>
            <p:ph sz="half" idx="2"/>
          </p:nvPr>
        </p:nvPicPr>
        <p:blipFill>
          <a:blip r:embed="rId2">
            <a:extLst>
              <a:ext uri="{28A0092B-C50C-407E-A947-70E740481C1C}">
                <a14:useLocalDpi xmlns:a14="http://schemas.microsoft.com/office/drawing/2010/main" val="0"/>
              </a:ext>
            </a:extLst>
          </a:blip>
          <a:stretch>
            <a:fillRect/>
          </a:stretch>
        </p:blipFill>
        <p:spPr>
          <a:xfrm>
            <a:off x="823119" y="2910681"/>
            <a:ext cx="5172075" cy="2790825"/>
          </a:xfrm>
          <a:prstGeom prst="rect">
            <a:avLst/>
          </a:prstGeom>
        </p:spPr>
      </p:pic>
      <p:pic>
        <p:nvPicPr>
          <p:cNvPr id="10" name="Content Placeholder 9">
            <a:extLst>
              <a:ext uri="{FF2B5EF4-FFF2-40B4-BE49-F238E27FC236}">
                <a16:creationId xmlns:a16="http://schemas.microsoft.com/office/drawing/2014/main" id="{0DE316AF-C238-4042-BBC2-2C53FF9C202B}"/>
              </a:ext>
            </a:extLst>
          </p:cNvPr>
          <p:cNvPicPr>
            <a:picLocks noGrp="1"/>
          </p:cNvPicPr>
          <p:nvPr>
            <p:ph sz="quarter" idx="4"/>
          </p:nvPr>
        </p:nvPicPr>
        <p:blipFill>
          <a:blip r:embed="rId3"/>
          <a:stretch>
            <a:fillRect/>
          </a:stretch>
        </p:blipFill>
        <p:spPr>
          <a:xfrm>
            <a:off x="6518274" y="2910680"/>
            <a:ext cx="5194583" cy="2790825"/>
          </a:xfrm>
          <a:prstGeom prst="rect">
            <a:avLst/>
          </a:prstGeom>
        </p:spPr>
      </p:pic>
    </p:spTree>
    <p:extLst>
      <p:ext uri="{BB962C8B-B14F-4D97-AF65-F5344CB8AC3E}">
        <p14:creationId xmlns:p14="http://schemas.microsoft.com/office/powerpoint/2010/main" val="19774983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34EE3-759D-4C66-B45A-2D25D511EAD9}"/>
              </a:ext>
            </a:extLst>
          </p:cNvPr>
          <p:cNvSpPr>
            <a:spLocks noGrp="1"/>
          </p:cNvSpPr>
          <p:nvPr>
            <p:ph type="title"/>
          </p:nvPr>
        </p:nvSpPr>
        <p:spPr/>
        <p:txBody>
          <a:bodyPr/>
          <a:lstStyle/>
          <a:p>
            <a:r>
              <a:rPr lang="en-IN" dirty="0"/>
              <a:t>DATA MODELING</a:t>
            </a:r>
          </a:p>
        </p:txBody>
      </p:sp>
      <p:sp>
        <p:nvSpPr>
          <p:cNvPr id="3" name="Content Placeholder 2">
            <a:extLst>
              <a:ext uri="{FF2B5EF4-FFF2-40B4-BE49-F238E27FC236}">
                <a16:creationId xmlns:a16="http://schemas.microsoft.com/office/drawing/2014/main" id="{26A4F090-6756-4E75-B0DC-9B11171750C5}"/>
              </a:ext>
            </a:extLst>
          </p:cNvPr>
          <p:cNvSpPr>
            <a:spLocks noGrp="1"/>
          </p:cNvSpPr>
          <p:nvPr>
            <p:ph idx="1"/>
          </p:nvPr>
        </p:nvSpPr>
        <p:spPr>
          <a:xfrm>
            <a:off x="818712" y="2222287"/>
            <a:ext cx="11106588" cy="4473788"/>
          </a:xfrm>
        </p:spPr>
        <p:txBody>
          <a:bodyPr>
            <a:normAutofit/>
          </a:bodyPr>
          <a:lstStyle/>
          <a:p>
            <a:pPr marL="0" indent="0">
              <a:buNone/>
            </a:pPr>
            <a:r>
              <a:rPr lang="en-IN" dirty="0"/>
              <a:t>Similar steps were then followed to train my decision tree model just like the random forest classfier and hence I would be stating them again.</a:t>
            </a:r>
          </a:p>
          <a:p>
            <a:pPr marL="0" indent="0">
              <a:buNone/>
            </a:pPr>
            <a:r>
              <a:rPr lang="en-IN" dirty="0"/>
              <a:t>The model is then fitted against the training data and then the values are predicted against the testing data. The accuracy that I get after completing the hyper parameter tuning is around 86.57% which is much lesser than what I get by using the RandomForestClassifer. To improve the accuracy, I was required to select the most important features which was carried out by using the SelectFromModel(SFM) of the feature_selection module in the sklearn library. A threshold value of 0.018 is used, as the most accurate model with the least number of features was built.  It was then followed by fitting the training data and deriving a subset of data comprising of the most accurate features. Now, using the newly created data with the most important features, a new classifier is made with similar hyper parameters and is thus fitted against the newly fitted training data. It is then used to predict the future values through the newly created testing data and hence the accuracy is computed for the same. Turned out, the accuracy I get after the feature selection is somewhat around 88.88%, at least 2.3%  more than the initial value.</a:t>
            </a:r>
          </a:p>
        </p:txBody>
      </p:sp>
    </p:spTree>
    <p:extLst>
      <p:ext uri="{BB962C8B-B14F-4D97-AF65-F5344CB8AC3E}">
        <p14:creationId xmlns:p14="http://schemas.microsoft.com/office/powerpoint/2010/main" val="8196244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03032-E424-4B4B-BA88-DD0D7F51655E}"/>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044F189A-5287-4986-A778-97CDD32E13E3}"/>
              </a:ext>
            </a:extLst>
          </p:cNvPr>
          <p:cNvSpPr>
            <a:spLocks noGrp="1"/>
          </p:cNvSpPr>
          <p:nvPr>
            <p:ph idx="1"/>
          </p:nvPr>
        </p:nvSpPr>
        <p:spPr>
          <a:xfrm>
            <a:off x="810000" y="2819400"/>
            <a:ext cx="11020863" cy="4114800"/>
          </a:xfrm>
        </p:spPr>
        <p:txBody>
          <a:bodyPr>
            <a:normAutofit/>
          </a:bodyPr>
          <a:lstStyle/>
          <a:p>
            <a:pPr marL="0" indent="0">
              <a:buNone/>
            </a:pPr>
            <a:r>
              <a:rPr lang="en-IN" sz="1600" dirty="0">
                <a:latin typeface="Calibri" panose="020F0502020204030204" pitchFamily="34" charset="0"/>
                <a:cs typeface="Calibri" panose="020F0502020204030204" pitchFamily="34" charset="0"/>
              </a:rPr>
              <a:t>The present investigation suggested optimum use of two different classification techniques, the Random Forest Classifier and the Decision Tree classifier, with some major difference of around 10.2% in the accuracy of both the classifiers. The accuracy of random forest was higher as compared to the accuracy of decision tree with a difference of 10.2% as stated above, while the random forest classifier used 21 features to train the final model to lead the best accuracy, decision tree used just 18, which is 3 less than the number of features used by the random forest classifier. The usage of hyper parameters for both the classifiers were comparable though there were some minor differences because our aim was to build the model with most accuracy and without overfitting it. The current investigation demonstrated the optimum usage of random forest and decision trees architecture by varying its various attributes such as the maximum depth of the tree, the number of trees required to build the model and the choice of variables(here, features) to build the most accurate model. </a:t>
            </a:r>
          </a:p>
          <a:p>
            <a:pPr marL="0" indent="0">
              <a:buNone/>
            </a:pPr>
            <a:endParaRPr lang="en-IN" sz="1600" dirty="0">
              <a:latin typeface="Calibri" panose="020F0502020204030204" pitchFamily="34" charset="0"/>
              <a:cs typeface="Calibri" panose="020F0502020204030204" pitchFamily="34" charset="0"/>
            </a:endParaRPr>
          </a:p>
          <a:p>
            <a:pPr marL="0" indent="0">
              <a:buNone/>
            </a:pPr>
            <a:r>
              <a:rPr lang="en-IN" sz="1600" dirty="0">
                <a:latin typeface="Calibri" panose="020F0502020204030204" pitchFamily="34" charset="0"/>
                <a:cs typeface="Calibri" panose="020F0502020204030204" pitchFamily="34" charset="0"/>
              </a:rPr>
              <a:t>Hence, by keeping such facts in mind, I can conclude that the derived Random Forest Classifier model more efficiently classifies the protein samples as compared to the Decision Tree Classifier into the eight different classes with minimum error and without overfitting the model. The result suggests that the Random Forest Classifier has the potential to manifest as one of the best model to predict on future protein samples.</a:t>
            </a:r>
          </a:p>
          <a:p>
            <a:pPr marL="0" indent="0">
              <a:buNone/>
            </a:pPr>
            <a:endParaRPr lang="en-IN" sz="1600" dirty="0">
              <a:latin typeface="Calibri" panose="020F0502020204030204" pitchFamily="34" charset="0"/>
              <a:cs typeface="Calibri" panose="020F0502020204030204" pitchFamily="34" charset="0"/>
            </a:endParaRPr>
          </a:p>
          <a:p>
            <a:pPr marL="0" indent="0">
              <a:buNone/>
            </a:pPr>
            <a:endParaRPr lang="en-IN" sz="16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58141413-11DB-4978-B10E-96E3D4A1A48F}"/>
              </a:ext>
            </a:extLst>
          </p:cNvPr>
          <p:cNvSpPr/>
          <p:nvPr/>
        </p:nvSpPr>
        <p:spPr>
          <a:xfrm>
            <a:off x="4148824" y="1990550"/>
            <a:ext cx="3437159" cy="584775"/>
          </a:xfrm>
          <a:prstGeom prst="rect">
            <a:avLst/>
          </a:prstGeom>
          <a:noFill/>
        </p:spPr>
        <p:txBody>
          <a:bodyPr wrap="none" lIns="91440" tIns="45720" rIns="91440" bIns="45720">
            <a:spAutoFit/>
          </a:bodyPr>
          <a:lstStyle/>
          <a:p>
            <a:pPr algn="ctr"/>
            <a:r>
              <a:rPr lang="en-IN"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Final Conclusion</a:t>
            </a:r>
          </a:p>
        </p:txBody>
      </p:sp>
      <p:pic>
        <p:nvPicPr>
          <p:cNvPr id="5" name="slide26-ppt2">
            <a:hlinkClick r:id="" action="ppaction://media"/>
            <a:extLst>
              <a:ext uri="{FF2B5EF4-FFF2-40B4-BE49-F238E27FC236}">
                <a16:creationId xmlns:a16="http://schemas.microsoft.com/office/drawing/2014/main" id="{9F2066D6-F0BA-432C-966F-4F70DDC2C5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9225" y="88413"/>
            <a:ext cx="406400" cy="406400"/>
          </a:xfrm>
          <a:prstGeom prst="rect">
            <a:avLst/>
          </a:prstGeom>
        </p:spPr>
      </p:pic>
    </p:spTree>
    <p:extLst>
      <p:ext uri="{BB962C8B-B14F-4D97-AF65-F5344CB8AC3E}">
        <p14:creationId xmlns:p14="http://schemas.microsoft.com/office/powerpoint/2010/main" val="1918638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8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11247-4851-462B-B70C-EA148D14C914}"/>
              </a:ext>
            </a:extLst>
          </p:cNvPr>
          <p:cNvSpPr>
            <a:spLocks noGrp="1"/>
          </p:cNvSpPr>
          <p:nvPr>
            <p:ph type="title"/>
          </p:nvPr>
        </p:nvSpPr>
        <p:spPr/>
        <p:txBody>
          <a:bodyPr/>
          <a:lstStyle/>
          <a:p>
            <a:r>
              <a:rPr lang="en-IN" dirty="0"/>
              <a:t>BRIEF REGARDING DATA SET</a:t>
            </a:r>
          </a:p>
        </p:txBody>
      </p:sp>
      <p:sp>
        <p:nvSpPr>
          <p:cNvPr id="3" name="Content Placeholder 2">
            <a:extLst>
              <a:ext uri="{FF2B5EF4-FFF2-40B4-BE49-F238E27FC236}">
                <a16:creationId xmlns:a16="http://schemas.microsoft.com/office/drawing/2014/main" id="{ACEC805B-8F5F-4C43-8D42-EA2A270A106F}"/>
              </a:ext>
            </a:extLst>
          </p:cNvPr>
          <p:cNvSpPr>
            <a:spLocks noGrp="1"/>
          </p:cNvSpPr>
          <p:nvPr>
            <p:ph idx="1"/>
          </p:nvPr>
        </p:nvSpPr>
        <p:spPr>
          <a:xfrm>
            <a:off x="818711" y="2390274"/>
            <a:ext cx="10972235" cy="4020538"/>
          </a:xfrm>
        </p:spPr>
        <p:txBody>
          <a:bodyPr>
            <a:normAutofit fontScale="85000" lnSpcReduction="10000"/>
          </a:bodyPr>
          <a:lstStyle/>
          <a:p>
            <a:r>
              <a:rPr lang="en-IN" dirty="0"/>
              <a:t>The provided dataset comprises of both numerical(and continuous ) and categorical features. The numerical features comprises of expression levels of 77 different proteins that produced some detectable signals in the fraction of cortex. The dataset provided to us, consists of a total of 1080 observations per protein considered as an independent sample and is confiscated from the UCI data repository. </a:t>
            </a:r>
          </a:p>
          <a:p>
            <a:r>
              <a:rPr lang="en-IN" dirty="0"/>
              <a:t>Down Syndrome is considered as one of the foremost common hereditary innate causes of learning deficits.</a:t>
            </a:r>
          </a:p>
          <a:p>
            <a:r>
              <a:rPr lang="en-IN" dirty="0"/>
              <a:t>There are around fifteen observations recorded of each protein per sample.</a:t>
            </a:r>
          </a:p>
          <a:p>
            <a:r>
              <a:rPr lang="en-IN" dirty="0"/>
              <a:t>The eight classes of the mice are depicted based on some features such as genotype, behavior and treatment. </a:t>
            </a:r>
          </a:p>
          <a:p>
            <a:r>
              <a:rPr lang="en-IN" dirty="0"/>
              <a:t>Genotype  - Classifies mice to be either control or trisomic(trisomy is the presence of an extra copy of chromosome in the cell nuclei, causing developmental abnormalities)</a:t>
            </a:r>
          </a:p>
          <a:p>
            <a:r>
              <a:rPr lang="en-IN" dirty="0"/>
              <a:t>Behavior – Either Context-Shock (Fortified to learn) or Shock-Context (Ain’t fortified to learn)</a:t>
            </a:r>
          </a:p>
          <a:p>
            <a:r>
              <a:rPr lang="en-IN" dirty="0"/>
              <a:t>Treatment  - Either injected with Memantine or Saline</a:t>
            </a:r>
          </a:p>
          <a:p>
            <a:r>
              <a:rPr lang="en-IN" dirty="0"/>
              <a:t>Class  - Depicting different combinations of the Genotype, Behavior and Treatment</a:t>
            </a:r>
          </a:p>
          <a:p>
            <a:endParaRPr lang="en-IN" dirty="0"/>
          </a:p>
        </p:txBody>
      </p:sp>
      <p:pic>
        <p:nvPicPr>
          <p:cNvPr id="4" name="slide-3-ppt2">
            <a:hlinkClick r:id="" action="ppaction://media"/>
            <a:extLst>
              <a:ext uri="{FF2B5EF4-FFF2-40B4-BE49-F238E27FC236}">
                <a16:creationId xmlns:a16="http://schemas.microsoft.com/office/drawing/2014/main" id="{C058B521-4D68-4697-958F-485D9BBA00D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650" y="40788"/>
            <a:ext cx="406400" cy="406400"/>
          </a:xfrm>
          <a:prstGeom prst="rect">
            <a:avLst/>
          </a:prstGeom>
        </p:spPr>
      </p:pic>
    </p:spTree>
    <p:extLst>
      <p:ext uri="{BB962C8B-B14F-4D97-AF65-F5344CB8AC3E}">
        <p14:creationId xmlns:p14="http://schemas.microsoft.com/office/powerpoint/2010/main" val="1601812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7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E414D-8F48-4430-A49E-01A278FEFAE9}"/>
              </a:ext>
            </a:extLst>
          </p:cNvPr>
          <p:cNvSpPr>
            <a:spLocks noGrp="1"/>
          </p:cNvSpPr>
          <p:nvPr>
            <p:ph type="title"/>
          </p:nvPr>
        </p:nvSpPr>
        <p:spPr/>
        <p:txBody>
          <a:bodyPr/>
          <a:lstStyle/>
          <a:p>
            <a:r>
              <a:rPr lang="en-IN" dirty="0"/>
              <a:t>BRIEF REGARDING DATA SET</a:t>
            </a:r>
          </a:p>
        </p:txBody>
      </p:sp>
      <p:sp>
        <p:nvSpPr>
          <p:cNvPr id="14" name="Content Placeholder 13">
            <a:extLst>
              <a:ext uri="{FF2B5EF4-FFF2-40B4-BE49-F238E27FC236}">
                <a16:creationId xmlns:a16="http://schemas.microsoft.com/office/drawing/2014/main" id="{7A309F20-32F4-42FB-B46B-D337D8FFE67A}"/>
              </a:ext>
            </a:extLst>
          </p:cNvPr>
          <p:cNvSpPr>
            <a:spLocks noGrp="1"/>
          </p:cNvSpPr>
          <p:nvPr>
            <p:ph sz="half" idx="1"/>
          </p:nvPr>
        </p:nvSpPr>
        <p:spPr/>
        <p:txBody>
          <a:bodyPr/>
          <a:lstStyle/>
          <a:p>
            <a:pPr marL="0" indent="0">
              <a:buNone/>
            </a:pPr>
            <a:r>
              <a:rPr lang="en-IN" dirty="0"/>
              <a:t>The different classes are being shown in the table provided. To achieve our hypothesis and to build the required model, we would be focusing on how these classes are related to different kind of proteins and would be deriving interesting relationships to conclude our hypothesis and build the model with the most important features and highest accuracy.</a:t>
            </a:r>
          </a:p>
        </p:txBody>
      </p:sp>
      <p:graphicFrame>
        <p:nvGraphicFramePr>
          <p:cNvPr id="11" name="Table 10">
            <a:extLst>
              <a:ext uri="{FF2B5EF4-FFF2-40B4-BE49-F238E27FC236}">
                <a16:creationId xmlns:a16="http://schemas.microsoft.com/office/drawing/2014/main" id="{1A4FCFC3-9252-460A-AEA1-4E96C061B228}"/>
              </a:ext>
            </a:extLst>
          </p:cNvPr>
          <p:cNvGraphicFramePr>
            <a:graphicFrameLocks noGrp="1"/>
          </p:cNvGraphicFramePr>
          <p:nvPr>
            <p:extLst>
              <p:ext uri="{D42A27DB-BD31-4B8C-83A1-F6EECF244321}">
                <p14:modId xmlns:p14="http://schemas.microsoft.com/office/powerpoint/2010/main" val="1490866721"/>
              </p:ext>
            </p:extLst>
          </p:nvPr>
        </p:nvGraphicFramePr>
        <p:xfrm>
          <a:off x="6877226" y="2222287"/>
          <a:ext cx="5185873" cy="3768783"/>
        </p:xfrm>
        <a:graphic>
          <a:graphicData uri="http://schemas.openxmlformats.org/drawingml/2006/table">
            <a:tbl>
              <a:tblPr firstRow="1" firstCol="1" bandRow="1">
                <a:tableStyleId>{5C22544A-7EE6-4342-B048-85BDC9FD1C3A}</a:tableStyleId>
              </a:tblPr>
              <a:tblGrid>
                <a:gridCol w="568284">
                  <a:extLst>
                    <a:ext uri="{9D8B030D-6E8A-4147-A177-3AD203B41FA5}">
                      <a16:colId xmlns:a16="http://schemas.microsoft.com/office/drawing/2014/main" val="1928738342"/>
                    </a:ext>
                  </a:extLst>
                </a:gridCol>
                <a:gridCol w="4617589">
                  <a:extLst>
                    <a:ext uri="{9D8B030D-6E8A-4147-A177-3AD203B41FA5}">
                      <a16:colId xmlns:a16="http://schemas.microsoft.com/office/drawing/2014/main" val="826591345"/>
                    </a:ext>
                  </a:extLst>
                </a:gridCol>
              </a:tblGrid>
              <a:tr h="402469">
                <a:tc>
                  <a:txBody>
                    <a:bodyPr/>
                    <a:lstStyle/>
                    <a:p>
                      <a:pPr>
                        <a:lnSpc>
                          <a:spcPct val="107000"/>
                        </a:lnSpc>
                        <a:spcAft>
                          <a:spcPts val="0"/>
                        </a:spcAft>
                      </a:pPr>
                      <a:r>
                        <a:rPr lang="en-IN" sz="1200" dirty="0">
                          <a:effectLst/>
                        </a:rPr>
                        <a:t>c-CS-s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200" dirty="0">
                          <a:effectLst/>
                        </a:rPr>
                        <a:t> control mice, stimulated to learn, injected with saline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54501671"/>
                  </a:ext>
                </a:extLst>
              </a:tr>
              <a:tr h="555590">
                <a:tc>
                  <a:txBody>
                    <a:bodyPr/>
                    <a:lstStyle/>
                    <a:p>
                      <a:pPr>
                        <a:lnSpc>
                          <a:spcPct val="107000"/>
                        </a:lnSpc>
                        <a:spcAft>
                          <a:spcPts val="0"/>
                        </a:spcAft>
                      </a:pPr>
                      <a:r>
                        <a:rPr lang="en-IN" sz="1200" dirty="0">
                          <a:effectLst/>
                        </a:rPr>
                        <a:t>c-CS-m</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200" dirty="0">
                          <a:effectLst/>
                        </a:rPr>
                        <a:t>control mice, stimulated to learn, injected with memantine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77842863"/>
                  </a:ext>
                </a:extLst>
              </a:tr>
              <a:tr h="270625">
                <a:tc>
                  <a:txBody>
                    <a:bodyPr/>
                    <a:lstStyle/>
                    <a:p>
                      <a:pPr>
                        <a:lnSpc>
                          <a:spcPct val="107000"/>
                        </a:lnSpc>
                        <a:spcAft>
                          <a:spcPts val="0"/>
                        </a:spcAft>
                      </a:pPr>
                      <a:r>
                        <a:rPr lang="en-IN" sz="1200" dirty="0">
                          <a:effectLst/>
                        </a:rPr>
                        <a:t>c-SC-s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200" dirty="0">
                          <a:effectLst/>
                        </a:rPr>
                        <a:t>control mice, not stimulated to learn, injected with saline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63129981"/>
                  </a:ext>
                </a:extLst>
              </a:tr>
              <a:tr h="555590">
                <a:tc>
                  <a:txBody>
                    <a:bodyPr/>
                    <a:lstStyle/>
                    <a:p>
                      <a:pPr>
                        <a:lnSpc>
                          <a:spcPct val="107000"/>
                        </a:lnSpc>
                        <a:spcAft>
                          <a:spcPts val="0"/>
                        </a:spcAft>
                      </a:pPr>
                      <a:r>
                        <a:rPr lang="en-IN" sz="1200" dirty="0">
                          <a:effectLst/>
                        </a:rPr>
                        <a:t>c-CS-m</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200" dirty="0">
                          <a:effectLst/>
                        </a:rPr>
                        <a:t>control mice, not stimulated to learn, injected with memantine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8106364"/>
                  </a:ext>
                </a:extLst>
              </a:tr>
              <a:tr h="270625">
                <a:tc>
                  <a:txBody>
                    <a:bodyPr/>
                    <a:lstStyle/>
                    <a:p>
                      <a:pPr>
                        <a:lnSpc>
                          <a:spcPct val="107000"/>
                        </a:lnSpc>
                        <a:spcAft>
                          <a:spcPts val="0"/>
                        </a:spcAft>
                      </a:pPr>
                      <a:r>
                        <a:rPr lang="en-IN" sz="1200" dirty="0">
                          <a:effectLst/>
                        </a:rPr>
                        <a:t>t-CS-s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200" dirty="0">
                          <a:effectLst/>
                        </a:rPr>
                        <a:t>trisomy mice, stimulated to learn, injected with saline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97677278"/>
                  </a:ext>
                </a:extLst>
              </a:tr>
              <a:tr h="555590">
                <a:tc>
                  <a:txBody>
                    <a:bodyPr/>
                    <a:lstStyle/>
                    <a:p>
                      <a:pPr>
                        <a:lnSpc>
                          <a:spcPct val="107000"/>
                        </a:lnSpc>
                        <a:spcAft>
                          <a:spcPts val="0"/>
                        </a:spcAft>
                      </a:pPr>
                      <a:r>
                        <a:rPr lang="en-IN" sz="1200" dirty="0">
                          <a:effectLst/>
                        </a:rPr>
                        <a:t>t-CS-m</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200" dirty="0">
                          <a:effectLst/>
                        </a:rPr>
                        <a:t>trisomy mice, stimulated to learn, injected with memantine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66020739"/>
                  </a:ext>
                </a:extLst>
              </a:tr>
              <a:tr h="270625">
                <a:tc>
                  <a:txBody>
                    <a:bodyPr/>
                    <a:lstStyle/>
                    <a:p>
                      <a:pPr>
                        <a:lnSpc>
                          <a:spcPct val="107000"/>
                        </a:lnSpc>
                        <a:spcAft>
                          <a:spcPts val="0"/>
                        </a:spcAft>
                      </a:pPr>
                      <a:r>
                        <a:rPr lang="en-IN" sz="1200" dirty="0">
                          <a:effectLst/>
                        </a:rPr>
                        <a:t>t-SC-s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200" dirty="0">
                          <a:effectLst/>
                        </a:rPr>
                        <a:t>trisomy mice, not stimulated to learn, injected with saline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30102083"/>
                  </a:ext>
                </a:extLst>
              </a:tr>
              <a:tr h="555590">
                <a:tc>
                  <a:txBody>
                    <a:bodyPr/>
                    <a:lstStyle/>
                    <a:p>
                      <a:pPr>
                        <a:lnSpc>
                          <a:spcPct val="107000"/>
                        </a:lnSpc>
                        <a:spcAft>
                          <a:spcPts val="0"/>
                        </a:spcAft>
                      </a:pPr>
                      <a:r>
                        <a:rPr lang="en-IN" sz="1200" dirty="0">
                          <a:effectLst/>
                        </a:rPr>
                        <a:t>t-SC-m</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en-IN" sz="1200" dirty="0">
                          <a:effectLst/>
                        </a:rPr>
                        <a:t>trisomy mice, not stimulated to learn, injected with memantine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34449573"/>
                  </a:ext>
                </a:extLst>
              </a:tr>
            </a:tbl>
          </a:graphicData>
        </a:graphic>
      </p:graphicFrame>
      <p:pic>
        <p:nvPicPr>
          <p:cNvPr id="16" name="slide-4-ppt-2">
            <a:hlinkClick r:id="" action="ppaction://media"/>
            <a:extLst>
              <a:ext uri="{FF2B5EF4-FFF2-40B4-BE49-F238E27FC236}">
                <a16:creationId xmlns:a16="http://schemas.microsoft.com/office/drawing/2014/main" id="{63F338A3-6CF2-4F45-9035-4A4F7C0DF1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125" y="40788"/>
            <a:ext cx="406400" cy="406400"/>
          </a:xfrm>
          <a:prstGeom prst="rect">
            <a:avLst/>
          </a:prstGeom>
        </p:spPr>
      </p:pic>
    </p:spTree>
    <p:extLst>
      <p:ext uri="{BB962C8B-B14F-4D97-AF65-F5344CB8AC3E}">
        <p14:creationId xmlns:p14="http://schemas.microsoft.com/office/powerpoint/2010/main" val="1865914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22"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22CD6-8DCF-4AAC-9864-C6A81CA246E1}"/>
              </a:ext>
            </a:extLst>
          </p:cNvPr>
          <p:cNvSpPr>
            <a:spLocks noGrp="1"/>
          </p:cNvSpPr>
          <p:nvPr>
            <p:ph type="title"/>
          </p:nvPr>
        </p:nvSpPr>
        <p:spPr/>
        <p:txBody>
          <a:bodyPr/>
          <a:lstStyle/>
          <a:p>
            <a:r>
              <a:rPr lang="en-IN" dirty="0"/>
              <a:t>DATA PREPARATION</a:t>
            </a:r>
          </a:p>
        </p:txBody>
      </p:sp>
      <p:sp>
        <p:nvSpPr>
          <p:cNvPr id="5" name="Content Placeholder 4">
            <a:extLst>
              <a:ext uri="{FF2B5EF4-FFF2-40B4-BE49-F238E27FC236}">
                <a16:creationId xmlns:a16="http://schemas.microsoft.com/office/drawing/2014/main" id="{9DDDFC11-D1EE-4C28-924B-1F3B95C03A38}"/>
              </a:ext>
            </a:extLst>
          </p:cNvPr>
          <p:cNvSpPr>
            <a:spLocks noGrp="1"/>
          </p:cNvSpPr>
          <p:nvPr>
            <p:ph idx="1"/>
          </p:nvPr>
        </p:nvSpPr>
        <p:spPr>
          <a:xfrm>
            <a:off x="810000" y="2446877"/>
            <a:ext cx="10554574" cy="3636511"/>
          </a:xfrm>
        </p:spPr>
        <p:txBody>
          <a:bodyPr/>
          <a:lstStyle/>
          <a:p>
            <a:pPr marL="0" indent="0">
              <a:buNone/>
            </a:pPr>
            <a:r>
              <a:rPr lang="en-IN" dirty="0"/>
              <a:t>Data preparation is basically one of the foremost step in the process of building a successful machine learning model. It is the process of cleaning and transforming the raw data prior to processing, analysis, exploration and building different machine learning models. To achieve this for my presentation investigation, the data was taken from the UCI repository,</a:t>
            </a:r>
          </a:p>
          <a:p>
            <a:pPr>
              <a:buFont typeface="Wingdings" panose="05000000000000000000" pitchFamily="2" charset="2"/>
              <a:buChar char="q"/>
            </a:pPr>
            <a:r>
              <a:rPr lang="en-IN" dirty="0"/>
              <a:t>Given, the data was provided in the xls format, I was required to convert it to suitable CSV file before starting the data cleaning process. </a:t>
            </a:r>
          </a:p>
          <a:p>
            <a:pPr>
              <a:buFont typeface="Wingdings" panose="05000000000000000000" pitchFamily="2" charset="2"/>
              <a:buChar char="q"/>
            </a:pPr>
            <a:r>
              <a:rPr lang="en-IN" dirty="0"/>
              <a:t>This was achieved with the help of Microsoft Excel</a:t>
            </a:r>
          </a:p>
          <a:p>
            <a:pPr>
              <a:buFont typeface="Wingdings" panose="05000000000000000000" pitchFamily="2" charset="2"/>
              <a:buChar char="q"/>
            </a:pPr>
            <a:r>
              <a:rPr lang="en-IN" dirty="0"/>
              <a:t>It was followed by reading the data from the CSV file with the help of pandas library in python.</a:t>
            </a:r>
          </a:p>
          <a:p>
            <a:pPr>
              <a:buFont typeface="Wingdings" panose="05000000000000000000" pitchFamily="2" charset="2"/>
              <a:buChar char="q"/>
            </a:pPr>
            <a:r>
              <a:rPr lang="en-IN" dirty="0"/>
              <a:t>This project is solely based on utilizing different python libraries and modules for our investigation </a:t>
            </a:r>
          </a:p>
        </p:txBody>
      </p:sp>
      <p:pic>
        <p:nvPicPr>
          <p:cNvPr id="6" name="slide-5-ppt3">
            <a:hlinkClick r:id="" action="ppaction://media"/>
            <a:extLst>
              <a:ext uri="{FF2B5EF4-FFF2-40B4-BE49-F238E27FC236}">
                <a16:creationId xmlns:a16="http://schemas.microsoft.com/office/drawing/2014/main" id="{7D2E8CA8-997B-431A-8E64-4E13E2FF5C6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025" y="40788"/>
            <a:ext cx="406400" cy="406400"/>
          </a:xfrm>
          <a:prstGeom prst="rect">
            <a:avLst/>
          </a:prstGeom>
        </p:spPr>
      </p:pic>
    </p:spTree>
    <p:extLst>
      <p:ext uri="{BB962C8B-B14F-4D97-AF65-F5344CB8AC3E}">
        <p14:creationId xmlns:p14="http://schemas.microsoft.com/office/powerpoint/2010/main" val="537651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34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EBCAF-8909-4E85-927E-A4D38D61BC6E}"/>
              </a:ext>
            </a:extLst>
          </p:cNvPr>
          <p:cNvSpPr>
            <a:spLocks noGrp="1"/>
          </p:cNvSpPr>
          <p:nvPr>
            <p:ph type="title"/>
          </p:nvPr>
        </p:nvSpPr>
        <p:spPr/>
        <p:txBody>
          <a:bodyPr/>
          <a:lstStyle/>
          <a:p>
            <a:r>
              <a:rPr lang="en-IN" dirty="0"/>
              <a:t>Data Preparation and Cleaning</a:t>
            </a:r>
          </a:p>
        </p:txBody>
      </p:sp>
      <p:sp>
        <p:nvSpPr>
          <p:cNvPr id="3" name="Content Placeholder 2">
            <a:extLst>
              <a:ext uri="{FF2B5EF4-FFF2-40B4-BE49-F238E27FC236}">
                <a16:creationId xmlns:a16="http://schemas.microsoft.com/office/drawing/2014/main" id="{58F1E29A-AAE7-4C2B-9948-D6529721C318}"/>
              </a:ext>
            </a:extLst>
          </p:cNvPr>
          <p:cNvSpPr>
            <a:spLocks noGrp="1"/>
          </p:cNvSpPr>
          <p:nvPr>
            <p:ph idx="1"/>
          </p:nvPr>
        </p:nvSpPr>
        <p:spPr>
          <a:xfrm>
            <a:off x="172954" y="2171700"/>
            <a:ext cx="11598441" cy="5286376"/>
          </a:xfrm>
        </p:spPr>
        <p:txBody>
          <a:bodyPr>
            <a:noAutofit/>
          </a:bodyPr>
          <a:lstStyle/>
          <a:p>
            <a:pPr>
              <a:buFont typeface="Wingdings" panose="05000000000000000000" pitchFamily="2" charset="2"/>
              <a:buChar char="q"/>
            </a:pPr>
            <a:r>
              <a:rPr lang="en-IN" sz="1600" dirty="0">
                <a:latin typeface="Calibri" panose="020F0502020204030204" pitchFamily="34" charset="0"/>
                <a:cs typeface="Calibri" panose="020F0502020204030204" pitchFamily="34" charset="0"/>
              </a:rPr>
              <a:t>    The first step involved Data Retrieving:-</a:t>
            </a:r>
          </a:p>
          <a:p>
            <a:pPr marL="0" indent="0">
              <a:buNone/>
            </a:pPr>
            <a:r>
              <a:rPr lang="en-IN" sz="1600" dirty="0">
                <a:latin typeface="Calibri" panose="020F0502020204030204" pitchFamily="34" charset="0"/>
                <a:cs typeface="Calibri" panose="020F0502020204030204" pitchFamily="34" charset="0"/>
              </a:rPr>
              <a:t>           This was done using the pandas library of python as mentioned before once the file was converted  to CSV format from xls using   	 Microsoft Excel.</a:t>
            </a:r>
          </a:p>
          <a:p>
            <a:pPr marL="0" indent="0">
              <a:buNone/>
            </a:pPr>
            <a:endParaRPr lang="en-IN" sz="1600" dirty="0">
              <a:latin typeface="Calibri" panose="020F0502020204030204" pitchFamily="34" charset="0"/>
              <a:cs typeface="Calibri" panose="020F0502020204030204" pitchFamily="34" charset="0"/>
            </a:endParaRPr>
          </a:p>
          <a:p>
            <a:pPr>
              <a:buFont typeface="Wingdings" panose="05000000000000000000" pitchFamily="2" charset="2"/>
              <a:buChar char="q"/>
            </a:pPr>
            <a:r>
              <a:rPr lang="en-IN" sz="1600" dirty="0">
                <a:latin typeface="Calibri" panose="020F0502020204030204" pitchFamily="34" charset="0"/>
                <a:cs typeface="Calibri" panose="020F0502020204030204" pitchFamily="34" charset="0"/>
              </a:rPr>
              <a:t>   The next step involved checking for data types:-</a:t>
            </a:r>
          </a:p>
          <a:p>
            <a:pPr marL="0" indent="0">
              <a:buNone/>
            </a:pPr>
            <a:r>
              <a:rPr lang="en-IN" sz="1600" dirty="0">
                <a:latin typeface="Calibri" panose="020F0502020204030204" pitchFamily="34" charset="0"/>
                <a:cs typeface="Calibri" panose="020F0502020204030204" pitchFamily="34" charset="0"/>
              </a:rPr>
              <a:t>           This was accomplished by using pandas.DataFrame.dtypes to check for the datatypes of the given attributes. Most of the dataset 	 contained 	continuous numerical data, specifically for different kind of proteins and some categorical features like Genotype,  	   	 Treatment, Behavior and Class.</a:t>
            </a:r>
          </a:p>
          <a:p>
            <a:pPr marL="0" indent="0">
              <a:buNone/>
            </a:pPr>
            <a:endParaRPr lang="en-IN" sz="1600" dirty="0">
              <a:latin typeface="Calibri" panose="020F0502020204030204" pitchFamily="34" charset="0"/>
              <a:cs typeface="Calibri" panose="020F0502020204030204" pitchFamily="34" charset="0"/>
            </a:endParaRPr>
          </a:p>
          <a:p>
            <a:pPr lvl="0">
              <a:buFont typeface="Wingdings" panose="05000000000000000000" pitchFamily="2" charset="2"/>
              <a:buChar char="q"/>
            </a:pPr>
            <a:r>
              <a:rPr lang="en-IN" sz="1600" dirty="0">
                <a:latin typeface="Calibri" panose="020F0502020204030204" pitchFamily="34" charset="0"/>
                <a:cs typeface="Calibri" panose="020F0502020204030204" pitchFamily="34" charset="0"/>
              </a:rPr>
              <a:t>   The next step involved checking for any extra whitespaces present in the data :-</a:t>
            </a:r>
          </a:p>
          <a:p>
            <a:pPr marL="0" lvl="0" indent="0">
              <a:buNone/>
            </a:pPr>
            <a:r>
              <a:rPr lang="en-IN" sz="1600" dirty="0">
                <a:latin typeface="Calibri" panose="020F0502020204030204" pitchFamily="34" charset="0"/>
                <a:cs typeface="Calibri" panose="020F0502020204030204" pitchFamily="34" charset="0"/>
              </a:rPr>
              <a:t>	It was performed using the pandas.Dataframe.value_counts() which basically checks for different types of values present in the 	categorical features. On performing the required tasks, we found out that there were no extra whitespaces present in the categorical 	features of our datasets.</a:t>
            </a:r>
          </a:p>
          <a:p>
            <a:pPr marL="0" lvl="0" indent="0">
              <a:buNone/>
            </a:pPr>
            <a:endParaRPr lang="en-IN" sz="1600" dirty="0">
              <a:latin typeface="Calibri" panose="020F0502020204030204" pitchFamily="34" charset="0"/>
              <a:cs typeface="Calibri" panose="020F0502020204030204" pitchFamily="34" charset="0"/>
            </a:endParaRPr>
          </a:p>
          <a:p>
            <a:pPr marL="0" indent="0">
              <a:buNone/>
            </a:pPr>
            <a:endParaRPr lang="en-IN" sz="1600" dirty="0">
              <a:latin typeface="Calibri" panose="020F0502020204030204" pitchFamily="34" charset="0"/>
              <a:cs typeface="Calibri" panose="020F0502020204030204" pitchFamily="34" charset="0"/>
            </a:endParaRPr>
          </a:p>
          <a:p>
            <a:pPr>
              <a:buFont typeface="Wingdings" panose="05000000000000000000" pitchFamily="2" charset="2"/>
              <a:buChar char="q"/>
            </a:pPr>
            <a:endParaRPr lang="en-IN" sz="1600" dirty="0">
              <a:latin typeface="Calibri" panose="020F0502020204030204" pitchFamily="34" charset="0"/>
              <a:cs typeface="Calibri" panose="020F0502020204030204" pitchFamily="34" charset="0"/>
            </a:endParaRPr>
          </a:p>
        </p:txBody>
      </p:sp>
      <p:pic>
        <p:nvPicPr>
          <p:cNvPr id="5" name="slide-6-ppt2">
            <a:hlinkClick r:id="" action="ppaction://media"/>
            <a:extLst>
              <a:ext uri="{FF2B5EF4-FFF2-40B4-BE49-F238E27FC236}">
                <a16:creationId xmlns:a16="http://schemas.microsoft.com/office/drawing/2014/main" id="{21452BBA-DFB0-4CC8-B6AD-145603519F0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075" y="40788"/>
            <a:ext cx="406400" cy="406400"/>
          </a:xfrm>
          <a:prstGeom prst="rect">
            <a:avLst/>
          </a:prstGeom>
        </p:spPr>
      </p:pic>
    </p:spTree>
    <p:extLst>
      <p:ext uri="{BB962C8B-B14F-4D97-AF65-F5344CB8AC3E}">
        <p14:creationId xmlns:p14="http://schemas.microsoft.com/office/powerpoint/2010/main" val="1431104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9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ED1B1-D07B-4CC3-B8C7-3F70E7FBE7E6}"/>
              </a:ext>
            </a:extLst>
          </p:cNvPr>
          <p:cNvSpPr>
            <a:spLocks noGrp="1"/>
          </p:cNvSpPr>
          <p:nvPr>
            <p:ph type="title"/>
          </p:nvPr>
        </p:nvSpPr>
        <p:spPr/>
        <p:txBody>
          <a:bodyPr/>
          <a:lstStyle/>
          <a:p>
            <a:r>
              <a:rPr lang="en-IN" dirty="0"/>
              <a:t>Data Preparation And Cleaning</a:t>
            </a:r>
          </a:p>
        </p:txBody>
      </p:sp>
      <p:sp>
        <p:nvSpPr>
          <p:cNvPr id="3" name="Content Placeholder 2">
            <a:extLst>
              <a:ext uri="{FF2B5EF4-FFF2-40B4-BE49-F238E27FC236}">
                <a16:creationId xmlns:a16="http://schemas.microsoft.com/office/drawing/2014/main" id="{BDCBAC64-A152-4F76-824E-A336A135DEF8}"/>
              </a:ext>
            </a:extLst>
          </p:cNvPr>
          <p:cNvSpPr>
            <a:spLocks noGrp="1"/>
          </p:cNvSpPr>
          <p:nvPr>
            <p:ph idx="1"/>
          </p:nvPr>
        </p:nvSpPr>
        <p:spPr>
          <a:xfrm>
            <a:off x="649378" y="2560953"/>
            <a:ext cx="10554574" cy="3636511"/>
          </a:xfrm>
        </p:spPr>
        <p:txBody>
          <a:bodyPr/>
          <a:lstStyle/>
          <a:p>
            <a:pPr>
              <a:buFont typeface="Wingdings" panose="05000000000000000000" pitchFamily="2" charset="2"/>
              <a:buChar char="q"/>
            </a:pPr>
            <a:r>
              <a:rPr lang="en-IN" dirty="0">
                <a:latin typeface="Calibri" panose="020F0502020204030204" pitchFamily="34" charset="0"/>
                <a:cs typeface="Calibri" panose="020F0502020204030204" pitchFamily="34" charset="0"/>
              </a:rPr>
              <a:t>  The next step involved checking for impossible values:-</a:t>
            </a:r>
          </a:p>
          <a:p>
            <a:pPr marL="0" indent="0">
              <a:buNone/>
            </a:pPr>
            <a:r>
              <a:rPr lang="en-IN" dirty="0">
                <a:latin typeface="Calibri" panose="020F0502020204030204" pitchFamily="34" charset="0"/>
                <a:cs typeface="Calibri" panose="020F0502020204030204" pitchFamily="34" charset="0"/>
              </a:rPr>
              <a:t>         It was completed using the pandas.Dataframe.value_counts() which sanity checks all the numerical data 	and tells us about the different values present. Using it I found out that there are no impossible values 	present, though after closely examining the numerical data, I did find out some outliers.</a:t>
            </a:r>
          </a:p>
          <a:p>
            <a:pPr marL="0" indent="0">
              <a:buNone/>
            </a:pPr>
            <a:endParaRPr lang="en-IN" dirty="0">
              <a:latin typeface="Calibri" panose="020F0502020204030204" pitchFamily="34" charset="0"/>
              <a:cs typeface="Calibri" panose="020F0502020204030204" pitchFamily="34" charset="0"/>
            </a:endParaRPr>
          </a:p>
          <a:p>
            <a:pPr>
              <a:buFont typeface="Wingdings" panose="05000000000000000000" pitchFamily="2" charset="2"/>
              <a:buChar char="q"/>
            </a:pPr>
            <a:r>
              <a:rPr lang="en-IN" dirty="0">
                <a:latin typeface="Calibri" panose="020F0502020204030204" pitchFamily="34" charset="0"/>
                <a:cs typeface="Calibri" panose="020F0502020204030204" pitchFamily="34" charset="0"/>
              </a:rPr>
              <a:t>  The last task for to check for any null/missing values in the data:-</a:t>
            </a:r>
          </a:p>
          <a:p>
            <a:pPr marL="0" indent="0">
              <a:buNone/>
            </a:pPr>
            <a:r>
              <a:rPr lang="en-IN" dirty="0">
                <a:latin typeface="Calibri" panose="020F0502020204030204" pitchFamily="34" charset="0"/>
                <a:cs typeface="Calibri" panose="020F0502020204030204" pitchFamily="34" charset="0"/>
              </a:rPr>
              <a:t>  	It was done by invoking the pandas.Dataframe().isnull().sum() which tells us about the number of missing 	values present. This was further confirmed by using pandas.Dataframe().info() function. It was evident that   	there were quite a few null values present in the numerical data. The null values were then replaced by 	the mean of the respective protein to complete our data cleaning process.</a:t>
            </a:r>
          </a:p>
          <a:p>
            <a:endParaRPr lang="en-IN" dirty="0"/>
          </a:p>
        </p:txBody>
      </p:sp>
      <p:pic>
        <p:nvPicPr>
          <p:cNvPr id="4" name="slide7-ppt-2">
            <a:hlinkClick r:id="" action="ppaction://media"/>
            <a:extLst>
              <a:ext uri="{FF2B5EF4-FFF2-40B4-BE49-F238E27FC236}">
                <a16:creationId xmlns:a16="http://schemas.microsoft.com/office/drawing/2014/main" id="{1F4B41A7-4FCB-40DF-9992-8D2FC4873F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9225" y="40788"/>
            <a:ext cx="406400" cy="406400"/>
          </a:xfrm>
          <a:prstGeom prst="rect">
            <a:avLst/>
          </a:prstGeom>
        </p:spPr>
      </p:pic>
    </p:spTree>
    <p:extLst>
      <p:ext uri="{BB962C8B-B14F-4D97-AF65-F5344CB8AC3E}">
        <p14:creationId xmlns:p14="http://schemas.microsoft.com/office/powerpoint/2010/main" val="2698463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77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FF117-2440-4C07-B4CA-57EEED20586E}"/>
              </a:ext>
            </a:extLst>
          </p:cNvPr>
          <p:cNvSpPr>
            <a:spLocks noGrp="1"/>
          </p:cNvSpPr>
          <p:nvPr>
            <p:ph type="title"/>
          </p:nvPr>
        </p:nvSpPr>
        <p:spPr/>
        <p:txBody>
          <a:bodyPr/>
          <a:lstStyle/>
          <a:p>
            <a:r>
              <a:rPr lang="en-IN" dirty="0"/>
              <a:t>DATA EXPLORATION</a:t>
            </a:r>
          </a:p>
        </p:txBody>
      </p:sp>
      <p:sp>
        <p:nvSpPr>
          <p:cNvPr id="3" name="Content Placeholder 2">
            <a:extLst>
              <a:ext uri="{FF2B5EF4-FFF2-40B4-BE49-F238E27FC236}">
                <a16:creationId xmlns:a16="http://schemas.microsoft.com/office/drawing/2014/main" id="{37360C2F-7470-4251-9EB9-9602EABC6406}"/>
              </a:ext>
            </a:extLst>
          </p:cNvPr>
          <p:cNvSpPr>
            <a:spLocks noGrp="1"/>
          </p:cNvSpPr>
          <p:nvPr>
            <p:ph idx="1"/>
          </p:nvPr>
        </p:nvSpPr>
        <p:spPr>
          <a:xfrm>
            <a:off x="522379" y="2391620"/>
            <a:ext cx="10554574" cy="3636511"/>
          </a:xfrm>
        </p:spPr>
        <p:txBody>
          <a:bodyPr/>
          <a:lstStyle/>
          <a:p>
            <a:pPr marL="0" indent="0">
              <a:buNone/>
            </a:pPr>
            <a:r>
              <a:rPr lang="en-IN" dirty="0"/>
              <a:t>The next part of the process included exploring the data. </a:t>
            </a:r>
          </a:p>
          <a:p>
            <a:pPr>
              <a:buFont typeface="Wingdings" panose="05000000000000000000" pitchFamily="2" charset="2"/>
              <a:buChar char="ü"/>
            </a:pPr>
            <a:r>
              <a:rPr lang="en-IN" dirty="0"/>
              <a:t>This first included exploring each column(or at least 10 columns if there are more), using appropriate descriptive statistics and graphs. For each explored column, I would be stating some conclusions that I can derive after the exploration and visualization was completed.</a:t>
            </a:r>
          </a:p>
          <a:p>
            <a:pPr>
              <a:buFont typeface="Wingdings" panose="05000000000000000000" pitchFamily="2" charset="2"/>
              <a:buChar char="ü"/>
            </a:pPr>
            <a:r>
              <a:rPr lang="en-IN" dirty="0"/>
              <a:t>Exploring the relation between all pairs of attributes (here, as the number of attributes are quite high, I would be exploring a satisfactory amount of columns) with a plausible hypothesis clearly stating the reason for choosing them and stating if we reject or fail to reject the null hypothesis.</a:t>
            </a:r>
          </a:p>
        </p:txBody>
      </p:sp>
      <p:pic>
        <p:nvPicPr>
          <p:cNvPr id="4" name="slide8-ppt2">
            <a:hlinkClick r:id="" action="ppaction://media"/>
            <a:extLst>
              <a:ext uri="{FF2B5EF4-FFF2-40B4-BE49-F238E27FC236}">
                <a16:creationId xmlns:a16="http://schemas.microsoft.com/office/drawing/2014/main" id="{E7DF0A9A-2638-4730-BE15-BA7283F359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979" y="40788"/>
            <a:ext cx="406400" cy="406400"/>
          </a:xfrm>
          <a:prstGeom prst="rect">
            <a:avLst/>
          </a:prstGeom>
        </p:spPr>
      </p:pic>
    </p:spTree>
    <p:extLst>
      <p:ext uri="{BB962C8B-B14F-4D97-AF65-F5344CB8AC3E}">
        <p14:creationId xmlns:p14="http://schemas.microsoft.com/office/powerpoint/2010/main" val="2963630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378C2-D977-4453-9F8C-400F9369DB95}"/>
              </a:ext>
            </a:extLst>
          </p:cNvPr>
          <p:cNvSpPr>
            <a:spLocks noGrp="1"/>
          </p:cNvSpPr>
          <p:nvPr>
            <p:ph type="title"/>
          </p:nvPr>
        </p:nvSpPr>
        <p:spPr/>
        <p:txBody>
          <a:bodyPr/>
          <a:lstStyle/>
          <a:p>
            <a:r>
              <a:rPr lang="en-IN" dirty="0"/>
              <a:t>DATA EXPLORATION</a:t>
            </a:r>
          </a:p>
        </p:txBody>
      </p:sp>
      <p:sp>
        <p:nvSpPr>
          <p:cNvPr id="3" name="Content Placeholder 2">
            <a:extLst>
              <a:ext uri="{FF2B5EF4-FFF2-40B4-BE49-F238E27FC236}">
                <a16:creationId xmlns:a16="http://schemas.microsoft.com/office/drawing/2014/main" id="{8B6166F6-B309-4A54-B872-23285F2725C0}"/>
              </a:ext>
            </a:extLst>
          </p:cNvPr>
          <p:cNvSpPr>
            <a:spLocks noGrp="1"/>
          </p:cNvSpPr>
          <p:nvPr>
            <p:ph idx="1"/>
          </p:nvPr>
        </p:nvSpPr>
        <p:spPr/>
        <p:txBody>
          <a:bodyPr>
            <a:normAutofit fontScale="55000" lnSpcReduction="20000"/>
          </a:bodyPr>
          <a:lstStyle/>
          <a:p>
            <a:pPr marL="0" indent="0">
              <a:buNone/>
            </a:pPr>
            <a:endParaRPr lang="en-IN" dirty="0">
              <a:latin typeface="Calibri Light" panose="020F0302020204030204" pitchFamily="34" charset="0"/>
              <a:cs typeface="Calibri Light" panose="020F0302020204030204" pitchFamily="34" charset="0"/>
            </a:endParaRPr>
          </a:p>
          <a:p>
            <a:pPr marL="0" indent="0">
              <a:buNone/>
            </a:pPr>
            <a:endParaRPr lang="en-IN" dirty="0">
              <a:latin typeface="Calibri Light" panose="020F0302020204030204" pitchFamily="34" charset="0"/>
              <a:cs typeface="Calibri Light" panose="020F0302020204030204" pitchFamily="34" charset="0"/>
            </a:endParaRPr>
          </a:p>
          <a:p>
            <a:pPr marL="0" indent="0">
              <a:buNone/>
            </a:pPr>
            <a:r>
              <a:rPr lang="en-IN" sz="3200" b="1" u="sng" dirty="0">
                <a:solidFill>
                  <a:schemeClr val="accent5">
                    <a:lumMod val="40000"/>
                    <a:lumOff val="60000"/>
                  </a:schemeClr>
                </a:solidFill>
                <a:latin typeface="Calibri Light" panose="020F0302020204030204" pitchFamily="34" charset="0"/>
                <a:cs typeface="Calibri Light" panose="020F0302020204030204" pitchFamily="34" charset="0"/>
              </a:rPr>
              <a:t>Task 1</a:t>
            </a:r>
            <a:r>
              <a:rPr lang="en-IN" sz="3200" dirty="0">
                <a:solidFill>
                  <a:schemeClr val="accent5">
                    <a:lumMod val="40000"/>
                    <a:lumOff val="60000"/>
                  </a:schemeClr>
                </a:solidFill>
                <a:latin typeface="Calibri Light" panose="020F0302020204030204" pitchFamily="34" charset="0"/>
                <a:cs typeface="Calibri Light" panose="020F0302020204030204" pitchFamily="34" charset="0"/>
              </a:rPr>
              <a:t>:  </a:t>
            </a:r>
            <a:r>
              <a:rPr lang="en-IN" sz="3200" b="1" u="sng" dirty="0">
                <a:solidFill>
                  <a:schemeClr val="accent5">
                    <a:lumMod val="40000"/>
                    <a:lumOff val="60000"/>
                  </a:schemeClr>
                </a:solidFill>
                <a:latin typeface="Calibri Light" panose="020F0302020204030204" pitchFamily="34" charset="0"/>
                <a:cs typeface="Calibri Light" panose="020F0302020204030204" pitchFamily="34" charset="0"/>
              </a:rPr>
              <a:t>Exploring Few Columns Separately</a:t>
            </a:r>
          </a:p>
          <a:p>
            <a:pPr marL="0" indent="0">
              <a:buNone/>
            </a:pPr>
            <a:endParaRPr lang="en-IN" dirty="0">
              <a:latin typeface="Calibri Light" panose="020F0302020204030204" pitchFamily="34" charset="0"/>
              <a:cs typeface="Calibri Light" panose="020F0302020204030204" pitchFamily="34" charset="0"/>
            </a:endParaRPr>
          </a:p>
          <a:p>
            <a:pPr marL="0" indent="0">
              <a:buNone/>
            </a:pPr>
            <a:r>
              <a:rPr lang="en-IN" dirty="0">
                <a:latin typeface="Calibri Light" panose="020F0302020204030204" pitchFamily="34" charset="0"/>
                <a:cs typeface="Calibri Light" panose="020F0302020204030204" pitchFamily="34" charset="0"/>
              </a:rPr>
              <a:t>The first step was to focus on the first task, that is to explore at least 10 columns using appropriate descriptive statistics and graphs. </a:t>
            </a:r>
          </a:p>
          <a:p>
            <a:pPr>
              <a:buFont typeface="Wingdings" panose="05000000000000000000" pitchFamily="2" charset="2"/>
              <a:buChar char="Ø"/>
            </a:pPr>
            <a:r>
              <a:rPr lang="en-IN" dirty="0"/>
              <a:t>To explore each column separately, I would be initially focussing on creating some meaningful plots, like the histograms which might be helpful in stating some meaningful conclusions derived from the shapes of the plots.</a:t>
            </a:r>
          </a:p>
          <a:p>
            <a:pPr>
              <a:buFont typeface="Wingdings" panose="05000000000000000000" pitchFamily="2" charset="2"/>
              <a:buChar char="Ø"/>
            </a:pPr>
            <a:r>
              <a:rPr lang="en-IN" dirty="0"/>
              <a:t>We basically tend to use histogram when we have continuous numerical measurements and we want to understand the distribution of values and check the outliers. The values in the histogram are displayed in the form of bins which are basically the continuous range of values for a particular attribute. </a:t>
            </a:r>
          </a:p>
          <a:p>
            <a:pPr>
              <a:buFont typeface="Wingdings" panose="05000000000000000000" pitchFamily="2" charset="2"/>
              <a:buChar char="Ø"/>
            </a:pPr>
            <a:r>
              <a:rPr lang="en-IN" dirty="0">
                <a:latin typeface="Calibri Light" panose="020F0302020204030204" pitchFamily="34" charset="0"/>
                <a:cs typeface="Calibri Light" panose="020F0302020204030204" pitchFamily="34" charset="0"/>
              </a:rPr>
              <a:t>This was achieved by using the matplotlib library in python and the plots were customized as required.</a:t>
            </a:r>
          </a:p>
          <a:p>
            <a:pPr>
              <a:buFont typeface="Wingdings" panose="05000000000000000000" pitchFamily="2" charset="2"/>
              <a:buChar char="Ø"/>
            </a:pPr>
            <a:r>
              <a:rPr lang="en-IN" dirty="0">
                <a:latin typeface="Calibri Light" panose="020F0302020204030204" pitchFamily="34" charset="0"/>
                <a:cs typeface="Calibri Light" panose="020F0302020204030204" pitchFamily="34" charset="0"/>
              </a:rPr>
              <a:t>Some proteins were explored by plotting the histograms which helped us in knowing if the numerical data provided is symmetric or not. If it is not symmetric, it further helped me in understanding the skewness of the data, if the data is positively or negatively skewed.</a:t>
            </a:r>
          </a:p>
          <a:p>
            <a:pPr>
              <a:buFont typeface="Wingdings" panose="05000000000000000000" pitchFamily="2" charset="2"/>
              <a:buChar char="Ø"/>
            </a:pPr>
            <a:r>
              <a:rPr lang="en-IN" dirty="0">
                <a:latin typeface="Calibri Light" panose="020F0302020204030204" pitchFamily="34" charset="0"/>
                <a:cs typeface="Calibri Light" panose="020F0302020204030204" pitchFamily="34" charset="0"/>
              </a:rPr>
              <a:t>Some proteins were explored by plotting the box plots and violin plots for some similar proteins as they will suggest some more in depth hypothesis. </a:t>
            </a:r>
            <a:r>
              <a:rPr lang="en-IN" dirty="0"/>
              <a:t>violin plots and boxplots are quite similar, the main reason for using both the plots is that violin plots provides information about the probability density of the data at different values whereas it is quite easy to detect the outliers from the boxplots along with the mean and median values.</a:t>
            </a:r>
          </a:p>
          <a:p>
            <a:pPr>
              <a:buFont typeface="Wingdings" panose="05000000000000000000" pitchFamily="2" charset="2"/>
              <a:buChar char="Ø"/>
            </a:pPr>
            <a:r>
              <a:rPr lang="en-IN" dirty="0"/>
              <a:t>Some bar graphs and pie charts were plotted to get an insight about how the data is distributes amongst different groups of genotype, treatment, behavior and ultimately class</a:t>
            </a:r>
            <a:endParaRPr lang="en-IN" dirty="0">
              <a:latin typeface="Calibri Light" panose="020F0302020204030204" pitchFamily="34" charset="0"/>
              <a:cs typeface="Calibri Light" panose="020F0302020204030204" pitchFamily="34" charset="0"/>
            </a:endParaRPr>
          </a:p>
          <a:p>
            <a:pPr marL="0" indent="0">
              <a:buNone/>
            </a:pPr>
            <a:endParaRPr lang="en-IN" dirty="0">
              <a:latin typeface="Calibri Light" panose="020F0302020204030204" pitchFamily="34" charset="0"/>
              <a:cs typeface="Calibri Light" panose="020F0302020204030204" pitchFamily="34" charset="0"/>
            </a:endParaRPr>
          </a:p>
          <a:p>
            <a:pPr marL="0" indent="0">
              <a:buNone/>
            </a:pPr>
            <a:endParaRPr lang="en-IN" dirty="0"/>
          </a:p>
        </p:txBody>
      </p:sp>
      <p:pic>
        <p:nvPicPr>
          <p:cNvPr id="4" name="slide9-ppt2">
            <a:hlinkClick r:id="" action="ppaction://media"/>
            <a:extLst>
              <a:ext uri="{FF2B5EF4-FFF2-40B4-BE49-F238E27FC236}">
                <a16:creationId xmlns:a16="http://schemas.microsoft.com/office/drawing/2014/main" id="{BFC4F4AC-7AEC-4FA7-A7D8-435408CF52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550" y="40788"/>
            <a:ext cx="406400" cy="406400"/>
          </a:xfrm>
          <a:prstGeom prst="rect">
            <a:avLst/>
          </a:prstGeom>
        </p:spPr>
      </p:pic>
    </p:spTree>
    <p:extLst>
      <p:ext uri="{BB962C8B-B14F-4D97-AF65-F5344CB8AC3E}">
        <p14:creationId xmlns:p14="http://schemas.microsoft.com/office/powerpoint/2010/main" val="328511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Quotable</Template>
  <TotalTime>1077</TotalTime>
  <Words>4399</Words>
  <Application>Microsoft Office PowerPoint</Application>
  <PresentationFormat>Widescreen</PresentationFormat>
  <Paragraphs>160</Paragraphs>
  <Slides>26</Slides>
  <Notes>0</Notes>
  <HiddenSlides>0</HiddenSlides>
  <MMClips>22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Calibri</vt:lpstr>
      <vt:lpstr>Calibri Light</vt:lpstr>
      <vt:lpstr>Century Gothic</vt:lpstr>
      <vt:lpstr>Wingdings</vt:lpstr>
      <vt:lpstr>Wingdings 2</vt:lpstr>
      <vt:lpstr>Quotable</vt:lpstr>
      <vt:lpstr>Mice Protein Expression</vt:lpstr>
      <vt:lpstr>AIM :-</vt:lpstr>
      <vt:lpstr>BRIEF REGARDING DATA SET</vt:lpstr>
      <vt:lpstr>BRIEF REGARDING DATA SET</vt:lpstr>
      <vt:lpstr>DATA PREPARATION</vt:lpstr>
      <vt:lpstr>Data Preparation and Cleaning</vt:lpstr>
      <vt:lpstr>Data Preparation And Cleaning</vt:lpstr>
      <vt:lpstr>DATA EXPLORATION</vt:lpstr>
      <vt:lpstr>DATA EXPLORATION</vt:lpstr>
      <vt:lpstr>DATA EXPLORATION</vt:lpstr>
      <vt:lpstr>DATA EXPLORATION</vt:lpstr>
      <vt:lpstr>DATA EXPLORATION</vt:lpstr>
      <vt:lpstr>DATA EXPLORATION</vt:lpstr>
      <vt:lpstr>DATA EXPLORATION</vt:lpstr>
      <vt:lpstr>DATA EXPLORATION</vt:lpstr>
      <vt:lpstr>DATA MODELING</vt:lpstr>
      <vt:lpstr>DATA MODELING</vt:lpstr>
      <vt:lpstr>DATA MODELING</vt:lpstr>
      <vt:lpstr>DATA MODELING</vt:lpstr>
      <vt:lpstr>DATA MODELING</vt:lpstr>
      <vt:lpstr>DATA MODELING</vt:lpstr>
      <vt:lpstr>DATA MODELING</vt:lpstr>
      <vt:lpstr>DATA MODELING</vt:lpstr>
      <vt:lpstr>DATA MODELING</vt:lpstr>
      <vt:lpstr>DATA MODELING</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Mice Protein Expression</dc:title>
  <dc:creator>kaushal gawri</dc:creator>
  <cp:lastModifiedBy>kaushal gawri</cp:lastModifiedBy>
  <cp:revision>21</cp:revision>
  <dcterms:created xsi:type="dcterms:W3CDTF">2020-06-09T13:06:06Z</dcterms:created>
  <dcterms:modified xsi:type="dcterms:W3CDTF">2020-06-10T07:03:18Z</dcterms:modified>
</cp:coreProperties>
</file>

<file path=docProps/thumbnail.jpeg>
</file>